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sldIdLst>
    <p:sldId id="275" r:id="rId2"/>
    <p:sldId id="269" r:id="rId3"/>
    <p:sldId id="279" r:id="rId4"/>
    <p:sldId id="270" r:id="rId5"/>
    <p:sldId id="273" r:id="rId6"/>
  </p:sldIdLst>
  <p:sldSz cx="9906000" cy="6858000" type="A4"/>
  <p:notesSz cx="6807200" cy="9939338"/>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66"/>
    <a:srgbClr val="FF9933"/>
    <a:srgbClr val="FFFF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rgbClr val="00000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806" y="90"/>
      </p:cViewPr>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viewProps.xml" Type="http://schemas.openxmlformats.org/officeDocument/2006/relationships/viewProps"/><Relationship Id="rId11" Target="theme/theme1.xml" Type="http://schemas.openxmlformats.org/officeDocument/2006/relationships/theme"/><Relationship Id="rId12" Target="tableStyles.xml" Type="http://schemas.openxmlformats.org/officeDocument/2006/relationships/tableStyles"/><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notesMasters/notesMaster1.xml" Type="http://schemas.openxmlformats.org/officeDocument/2006/relationships/notesMaster"/><Relationship Id="rId8" Target="commentAuthors.xml" Type="http://schemas.openxmlformats.org/officeDocument/2006/relationships/commentAuthors"/><Relationship Id="rId9" Target="presProps.xml" Type="http://schemas.openxmlformats.org/officeDocument/2006/relationships/presProp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4" y="0"/>
            <a:ext cx="2950375" cy="498966"/>
          </a:xfrm>
          <a:prstGeom prst="rect">
            <a:avLst/>
          </a:prstGeom>
        </p:spPr>
        <p:txBody>
          <a:bodyPr vert="horz" lIns="92216" tIns="46109" rIns="92216" bIns="46109" rtlCol="0"/>
          <a:lstStyle>
            <a:lvl1pPr algn="l">
              <a:defRPr sz="1200"/>
            </a:lvl1pPr>
          </a:lstStyle>
          <a:p>
            <a:pPr rtl="0"/>
            <a:endParaRPr kumimoji="1" lang="ja-JP" altLang="en-US"/>
          </a:p>
        </p:txBody>
      </p:sp>
      <p:sp>
        <p:nvSpPr>
          <p:cNvPr id="1101" name="日付プレースホルダー 2"/>
          <p:cNvSpPr>
            <a:spLocks noGrp="1"/>
          </p:cNvSpPr>
          <p:nvPr>
            <p:ph type="dt" idx="1"/>
          </p:nvPr>
        </p:nvSpPr>
        <p:spPr>
          <a:xfrm>
            <a:off x="3855221" y="0"/>
            <a:ext cx="2950374" cy="498966"/>
          </a:xfrm>
          <a:prstGeom prst="rect">
            <a:avLst/>
          </a:prstGeom>
        </p:spPr>
        <p:txBody>
          <a:bodyPr vert="horz" lIns="92216" tIns="46109" rIns="92216" bIns="46109" rtlCol="0"/>
          <a:lstStyle>
            <a:lvl1pPr algn="r">
              <a:defRPr sz="1200"/>
            </a:lvl1pPr>
          </a:lstStyle>
          <a:p>
            <a:pPr rtl="0"/>
            <a:fld id="{84018B5A-1E42-4FF9-B814-65857357B818}" type="datetimeFigureOut">
              <a:rPr kumimoji="1" lang="ja-JP" altLang="en-US" smtClean="0"/>
              <a:t>2025/12/2</a:t>
            </a:fld>
            <a:endParaRPr kumimoji="1" lang="ja-JP" altLang="en-US"/>
          </a:p>
        </p:txBody>
      </p:sp>
      <p:sp>
        <p:nvSpPr>
          <p:cNvPr id="1102"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16" tIns="46109" rIns="92216" bIns="46109" rtlCol="0" anchor="ctr"/>
          <a:lstStyle/>
          <a:p>
            <a:pPr rtl="0"/>
            <a:endParaRPr lang="ja-JP" altLang="en-US"/>
          </a:p>
        </p:txBody>
      </p:sp>
      <p:sp>
        <p:nvSpPr>
          <p:cNvPr id="1103" name="ノート プレースホルダー 4"/>
          <p:cNvSpPr>
            <a:spLocks noGrp="1"/>
          </p:cNvSpPr>
          <p:nvPr>
            <p:ph type="body" sz="quarter" idx="3"/>
          </p:nvPr>
        </p:nvSpPr>
        <p:spPr>
          <a:xfrm>
            <a:off x="680242" y="4783357"/>
            <a:ext cx="5446723" cy="3913364"/>
          </a:xfrm>
          <a:prstGeom prst="rect">
            <a:avLst/>
          </a:prstGeom>
        </p:spPr>
        <p:txBody>
          <a:bodyPr vert="horz" lIns="92216" tIns="46109" rIns="92216" bIns="46109"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104" name="フッター プレースホルダー 5"/>
          <p:cNvSpPr>
            <a:spLocks noGrp="1"/>
          </p:cNvSpPr>
          <p:nvPr>
            <p:ph type="ftr" sz="quarter" idx="4"/>
          </p:nvPr>
        </p:nvSpPr>
        <p:spPr>
          <a:xfrm>
            <a:off x="4" y="9440374"/>
            <a:ext cx="2950375" cy="498966"/>
          </a:xfrm>
          <a:prstGeom prst="rect">
            <a:avLst/>
          </a:prstGeom>
        </p:spPr>
        <p:txBody>
          <a:bodyPr vert="horz" lIns="92216" tIns="46109" rIns="92216" bIns="46109" rtlCol="0" anchor="b"/>
          <a:lstStyle>
            <a:lvl1pPr algn="l">
              <a:defRPr sz="1200"/>
            </a:lvl1pPr>
          </a:lstStyle>
          <a:p>
            <a:pPr rtl="0"/>
            <a:endParaRPr kumimoji="1" lang="ja-JP" altLang="en-US"/>
          </a:p>
        </p:txBody>
      </p:sp>
      <p:sp>
        <p:nvSpPr>
          <p:cNvPr id="1105" name="スライド番号プレースホルダー 6"/>
          <p:cNvSpPr>
            <a:spLocks noGrp="1"/>
          </p:cNvSpPr>
          <p:nvPr>
            <p:ph type="sldNum" sz="quarter" idx="5"/>
          </p:nvPr>
        </p:nvSpPr>
        <p:spPr>
          <a:xfrm>
            <a:off x="3855221" y="9440374"/>
            <a:ext cx="2950374" cy="498966"/>
          </a:xfrm>
          <a:prstGeom prst="rect">
            <a:avLst/>
          </a:prstGeom>
        </p:spPr>
        <p:txBody>
          <a:bodyPr vert="horz" lIns="92216" tIns="46109" rIns="92216" bIns="46109" rtlCol="0" anchor="b"/>
          <a:lstStyle>
            <a:lvl1pPr algn="r">
              <a:defRPr sz="1200"/>
            </a:lvl1pPr>
          </a:lstStyle>
          <a:p>
            <a:pPr rtl="0"/>
            <a:fld id="{D05B76B3-372C-4D75-A12A-AD3D191F66C4}" type="slidenum">
              <a:rPr kumimoji="1" lang="ja-JP" altLang="en-US" smtClean="0"/>
              <a:t>‹#›</a:t>
            </a:fld>
            <a:endParaRPr kumimoji="1" lang="ja-JP" altLang="en-US"/>
          </a:p>
        </p:txBody>
      </p:sp>
    </p:spTree>
    <p:extLst>
      <p:ext uri="{BB962C8B-B14F-4D97-AF65-F5344CB8AC3E}">
        <p14:creationId xmlns:p14="http://schemas.microsoft.com/office/powerpoint/2010/main" val="34537697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四角形 39"/>
          <p:cNvSpPr>
            <a:spLocks noGrp="1" noRot="1" noChangeAspect="1"/>
          </p:cNvSpPr>
          <p:nvPr>
            <p:ph type="sldImg" idx="2"/>
          </p:nvPr>
        </p:nvSpPr>
        <p:spPr>
          <a:prstGeom prst="rect">
            <a:avLst/>
          </a:prstGeom>
        </p:spPr>
        <p:txBody>
          <a:bodyPr rtlCol="0"/>
          <a:lstStyle/>
          <a:p>
            <a:pPr rtl="0"/>
            <a:endParaRPr kumimoji="1" lang="ja-JP" altLang="en-US"/>
          </a:p>
        </p:txBody>
      </p:sp>
      <p:sp>
        <p:nvSpPr>
          <p:cNvPr id="1116" name="四角形 40"/>
          <p:cNvSpPr>
            <a:spLocks noGrp="1"/>
          </p:cNvSpPr>
          <p:nvPr>
            <p:ph type="body" sz="quarter" idx="3"/>
          </p:nvPr>
        </p:nvSpPr>
        <p:spPr>
          <a:prstGeom prst="rect">
            <a:avLst/>
          </a:prstGeom>
        </p:spPr>
        <p:txBody>
          <a:bodyPr rtlCol="0"/>
          <a:lstStyle/>
          <a:p>
            <a:pPr rtl="0"/>
            <a:endParaRPr kumimoji="1" lang="ja-JP" altLang="en-US"/>
          </a:p>
        </p:txBody>
      </p:sp>
      <p:sp>
        <p:nvSpPr>
          <p:cNvPr id="1117" name="四角形 41"/>
          <p:cNvSpPr>
            <a:spLocks noGrp="1"/>
          </p:cNvSpPr>
          <p:nvPr>
            <p:ph type="sldNum" sz="quarter" idx="5"/>
          </p:nvPr>
        </p:nvSpPr>
        <p:spPr>
          <a:prstGeom prst="rect">
            <a:avLst/>
          </a:prstGeom>
        </p:spPr>
        <p:txBody>
          <a:bodyPr vert="horz" lIns="93896" tIns="46948" rIns="93896" bIns="46948" rtlCol="0" anchor="b"/>
          <a:lstStyle>
            <a:lvl1pPr algn="r">
              <a:defRPr sz="1300"/>
            </a:lvl1pPr>
          </a:lstStyle>
          <a:p>
            <a:pPr rtl="0"/>
            <a:fld id="{D05B76B3-372C-4D75-A12A-AD3D191F66C4}" type="slidenum">
              <a:rPr kumimoji="1" lang="ja-JP" altLang="en-US" smtClean="0"/>
              <a:t>1</a:t>
            </a:fld>
            <a:endParaRPr kumimoji="1" lang="ja-JP" altLang="en-US"/>
          </a:p>
        </p:txBody>
      </p:sp>
    </p:spTree>
    <p:extLst>
      <p:ext uri="{BB962C8B-B14F-4D97-AF65-F5344CB8AC3E}">
        <p14:creationId xmlns:p14="http://schemas.microsoft.com/office/powerpoint/2010/main" val="174697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四角形 39"/>
          <p:cNvSpPr>
            <a:spLocks noGrp="1" noRot="1" noChangeAspect="1"/>
          </p:cNvSpPr>
          <p:nvPr>
            <p:ph type="sldImg" idx="2"/>
          </p:nvPr>
        </p:nvSpPr>
        <p:spPr>
          <a:prstGeom prst="rect">
            <a:avLst/>
          </a:prstGeom>
        </p:spPr>
        <p:txBody>
          <a:bodyPr rtlCol="0"/>
          <a:lstStyle/>
          <a:p>
            <a:pPr rtl="0"/>
            <a:endParaRPr kumimoji="1" lang="ja-JP" altLang="en-US"/>
          </a:p>
        </p:txBody>
      </p:sp>
      <p:sp>
        <p:nvSpPr>
          <p:cNvPr id="1116" name="四角形 40"/>
          <p:cNvSpPr>
            <a:spLocks noGrp="1"/>
          </p:cNvSpPr>
          <p:nvPr>
            <p:ph type="body" sz="quarter" idx="3"/>
          </p:nvPr>
        </p:nvSpPr>
        <p:spPr>
          <a:prstGeom prst="rect">
            <a:avLst/>
          </a:prstGeom>
        </p:spPr>
        <p:txBody>
          <a:bodyPr rtlCol="0"/>
          <a:lstStyle/>
          <a:p>
            <a:pPr rtl="0"/>
            <a:endParaRPr kumimoji="1" lang="ja-JP" altLang="en-US"/>
          </a:p>
        </p:txBody>
      </p:sp>
      <p:sp>
        <p:nvSpPr>
          <p:cNvPr id="1117" name="四角形 41"/>
          <p:cNvSpPr>
            <a:spLocks noGrp="1"/>
          </p:cNvSpPr>
          <p:nvPr>
            <p:ph type="sldNum" sz="quarter" idx="5"/>
          </p:nvPr>
        </p:nvSpPr>
        <p:spPr>
          <a:prstGeom prst="rect">
            <a:avLst/>
          </a:prstGeom>
        </p:spPr>
        <p:txBody>
          <a:bodyPr vert="horz" lIns="92216" tIns="46109" rIns="92216" bIns="46109" rtlCol="0" anchor="b"/>
          <a:lstStyle>
            <a:lvl1pPr algn="r">
              <a:defRPr sz="1200"/>
            </a:lvl1pPr>
          </a:lstStyle>
          <a:p>
            <a:pPr rtl="0"/>
            <a:fld id="{D05B76B3-372C-4D75-A12A-AD3D191F66C4}" type="slidenum">
              <a:rPr kumimoji="1" lang="ja-JP" altLang="en-US" smtClean="0"/>
              <a:t>3</a:t>
            </a:fld>
            <a:endParaRPr kumimoji="1" lang="ja-JP" altLang="en-US"/>
          </a:p>
        </p:txBody>
      </p:sp>
    </p:spTree>
    <p:extLst>
      <p:ext uri="{BB962C8B-B14F-4D97-AF65-F5344CB8AC3E}">
        <p14:creationId xmlns:p14="http://schemas.microsoft.com/office/powerpoint/2010/main" val="172839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四角形 39"/>
          <p:cNvSpPr>
            <a:spLocks noGrp="1" noRot="1" noChangeAspect="1"/>
          </p:cNvSpPr>
          <p:nvPr>
            <p:ph type="sldImg" idx="2"/>
          </p:nvPr>
        </p:nvSpPr>
        <p:spPr>
          <a:prstGeom prst="rect">
            <a:avLst/>
          </a:prstGeom>
        </p:spPr>
        <p:txBody>
          <a:bodyPr rtlCol="0"/>
          <a:lstStyle/>
          <a:p>
            <a:pPr rtl="0"/>
            <a:endParaRPr kumimoji="1" lang="ja-JP" altLang="en-US"/>
          </a:p>
        </p:txBody>
      </p:sp>
      <p:sp>
        <p:nvSpPr>
          <p:cNvPr id="1116" name="四角形 40"/>
          <p:cNvSpPr>
            <a:spLocks noGrp="1"/>
          </p:cNvSpPr>
          <p:nvPr>
            <p:ph type="body" sz="quarter" idx="3"/>
          </p:nvPr>
        </p:nvSpPr>
        <p:spPr>
          <a:prstGeom prst="rect">
            <a:avLst/>
          </a:prstGeom>
        </p:spPr>
        <p:txBody>
          <a:bodyPr rtlCol="0"/>
          <a:lstStyle/>
          <a:p>
            <a:pPr rtl="0"/>
            <a:endParaRPr kumimoji="1" lang="ja-JP" altLang="en-US" dirty="0"/>
          </a:p>
        </p:txBody>
      </p:sp>
      <p:sp>
        <p:nvSpPr>
          <p:cNvPr id="1117" name="四角形 41"/>
          <p:cNvSpPr>
            <a:spLocks noGrp="1"/>
          </p:cNvSpPr>
          <p:nvPr>
            <p:ph type="sldNum" sz="quarter" idx="5"/>
          </p:nvPr>
        </p:nvSpPr>
        <p:spPr>
          <a:prstGeom prst="rect">
            <a:avLst/>
          </a:prstGeom>
        </p:spPr>
        <p:txBody>
          <a:bodyPr vert="horz" lIns="92223" tIns="46112" rIns="92223" bIns="46112" rtlCol="0" anchor="b"/>
          <a:lstStyle>
            <a:lvl1pPr algn="r">
              <a:defRPr sz="1200"/>
            </a:lvl1pPr>
          </a:lstStyle>
          <a:p>
            <a:pPr rtl="0"/>
            <a:fld id="{D05B76B3-372C-4D75-A12A-AD3D191F66C4}" type="slidenum">
              <a:rPr kumimoji="1" lang="ja-JP" altLang="en-US" smtClean="0"/>
              <a:t>4</a:t>
            </a:fld>
            <a:endParaRPr kumimoji="1" lang="ja-JP" altLang="en-US" dirty="0"/>
          </a:p>
        </p:txBody>
      </p:sp>
    </p:spTree>
    <p:extLst>
      <p:ext uri="{BB962C8B-B14F-4D97-AF65-F5344CB8AC3E}">
        <p14:creationId xmlns:p14="http://schemas.microsoft.com/office/powerpoint/2010/main" val="19084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rtl="0"/>
            <a:fld id="{D05B76B3-372C-4D75-A12A-AD3D191F66C4}" type="slidenum">
              <a:rPr kumimoji="1" lang="ja-JP" altLang="en-US" smtClean="0"/>
              <a:t>5</a:t>
            </a:fld>
            <a:endParaRPr kumimoji="1" lang="ja-JP" altLang="en-US"/>
          </a:p>
        </p:txBody>
      </p:sp>
    </p:spTree>
    <p:extLst>
      <p:ext uri="{BB962C8B-B14F-4D97-AF65-F5344CB8AC3E}">
        <p14:creationId xmlns:p14="http://schemas.microsoft.com/office/powerpoint/2010/main" val="113408720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1238250" y="1122363"/>
            <a:ext cx="7429500" cy="2387600"/>
          </a:xfrm>
        </p:spPr>
        <p:txBody>
          <a:bodyPr rtlCol="0" anchor="b"/>
          <a:lstStyle>
            <a:lvl1pPr algn="ctr">
              <a:defRPr sz="4875"/>
            </a:lvl1pPr>
          </a:lstStyle>
          <a:p>
            <a:pPr rtl="0"/>
            <a:r>
              <a:rPr lang="en"/>
              <a:t>マスター タイトルの書式設定</a:t>
            </a:r>
          </a:p>
        </p:txBody>
      </p:sp>
      <p:sp>
        <p:nvSpPr>
          <p:cNvPr id="1032" name="サブタイトル 2"/>
          <p:cNvSpPr>
            <a:spLocks noGrp="1"/>
          </p:cNvSpPr>
          <p:nvPr>
            <p:ph type="subTitle" idx="1"/>
          </p:nvPr>
        </p:nvSpPr>
        <p:spPr>
          <a:xfrm>
            <a:off x="1238250" y="3602038"/>
            <a:ext cx="7429500" cy="1655762"/>
          </a:xfrm>
        </p:spPr>
        <p:txBody>
          <a:bodyPr rtlCol="0"/>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rtl="0"/>
            <a:r>
              <a:rPr lang="en"/>
              <a:t>マスター サブタイトルの書式設定</a:t>
            </a:r>
          </a:p>
        </p:txBody>
      </p:sp>
      <p:sp>
        <p:nvSpPr>
          <p:cNvPr id="1033" name="日付プレースホルダー 3"/>
          <p:cNvSpPr>
            <a:spLocks noGrp="1"/>
          </p:cNvSpPr>
          <p:nvPr>
            <p:ph type="dt" sz="half" idx="10"/>
          </p:nvPr>
        </p:nvSpPr>
        <p:spPr/>
        <p:txBody>
          <a:bodyPr rtlCol="0"/>
          <a:lstStyle/>
          <a:p>
            <a:pPr rtl="0"/>
            <a:r>
              <a:rPr kumimoji="1" lang="ja-JP" altLang="en-US"/>
              <a:t>2025/8/25</a:t>
            </a:r>
          </a:p>
        </p:txBody>
      </p:sp>
      <p:sp>
        <p:nvSpPr>
          <p:cNvPr id="1034" name="フッター プレースホルダー 4"/>
          <p:cNvSpPr>
            <a:spLocks noGrp="1"/>
          </p:cNvSpPr>
          <p:nvPr>
            <p:ph type="ftr" sz="quarter" idx="11"/>
          </p:nvPr>
        </p:nvSpPr>
        <p:spPr/>
        <p:txBody>
          <a:bodyPr rtlCol="0"/>
          <a:lstStyle/>
          <a:p>
            <a:pPr rtl="0"/>
            <a:endParaRPr kumimoji="1" lang="ja-JP" altLang="en-US"/>
          </a:p>
        </p:txBody>
      </p:sp>
      <p:sp>
        <p:nvSpPr>
          <p:cNvPr id="1035" name="スライド番号プレースホルダー 5"/>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180919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rtlCol="0"/>
          <a:lstStyle/>
          <a:p>
            <a:pPr rtl="0"/>
            <a:r>
              <a:rPr lang="en"/>
              <a:t>マスター タイトルの書式設定</a:t>
            </a:r>
          </a:p>
        </p:txBody>
      </p:sp>
      <p:sp>
        <p:nvSpPr>
          <p:cNvPr id="1089" name="縦書きテキスト プレースホルダー 2"/>
          <p:cNvSpPr>
            <a:spLocks noGrp="1"/>
          </p:cNvSpPr>
          <p:nvPr>
            <p:ph type="body" orient="vert" idx="1"/>
          </p:nvPr>
        </p:nvSpPr>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90" name="日付プレースホルダー 3"/>
          <p:cNvSpPr>
            <a:spLocks noGrp="1"/>
          </p:cNvSpPr>
          <p:nvPr>
            <p:ph type="dt" sz="half" idx="10"/>
          </p:nvPr>
        </p:nvSpPr>
        <p:spPr/>
        <p:txBody>
          <a:bodyPr rtlCol="0"/>
          <a:lstStyle/>
          <a:p>
            <a:pPr rtl="0"/>
            <a:r>
              <a:rPr kumimoji="1" lang="ja-JP" altLang="en-US"/>
              <a:t>2025/8/25</a:t>
            </a:r>
          </a:p>
        </p:txBody>
      </p:sp>
      <p:sp>
        <p:nvSpPr>
          <p:cNvPr id="1091" name="フッター プレースホルダー 4"/>
          <p:cNvSpPr>
            <a:spLocks noGrp="1"/>
          </p:cNvSpPr>
          <p:nvPr>
            <p:ph type="ftr" sz="quarter" idx="11"/>
          </p:nvPr>
        </p:nvSpPr>
        <p:spPr/>
        <p:txBody>
          <a:bodyPr rtlCol="0"/>
          <a:lstStyle/>
          <a:p>
            <a:pPr rtl="0"/>
            <a:endParaRPr kumimoji="1" lang="ja-JP" altLang="en-US"/>
          </a:p>
        </p:txBody>
      </p:sp>
      <p:sp>
        <p:nvSpPr>
          <p:cNvPr id="1092" name="スライド番号プレースホルダー 5"/>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262178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7088981" y="365125"/>
            <a:ext cx="2135981" cy="5811838"/>
          </a:xfrm>
        </p:spPr>
        <p:txBody>
          <a:bodyPr vert="eaVert" rtlCol="0"/>
          <a:lstStyle/>
          <a:p>
            <a:pPr rtl="0"/>
            <a:r>
              <a:rPr lang="en"/>
              <a:t>マスター タイトルの書式設定</a:t>
            </a:r>
          </a:p>
        </p:txBody>
      </p:sp>
      <p:sp>
        <p:nvSpPr>
          <p:cNvPr id="1095" name="縦書きテキスト プレースホルダー 2"/>
          <p:cNvSpPr>
            <a:spLocks noGrp="1"/>
          </p:cNvSpPr>
          <p:nvPr>
            <p:ph type="body" orient="vert" idx="1"/>
          </p:nvPr>
        </p:nvSpPr>
        <p:spPr>
          <a:xfrm>
            <a:off x="681037" y="365125"/>
            <a:ext cx="6284119" cy="5811838"/>
          </a:xfrm>
        </p:spPr>
        <p:txBody>
          <a:bodyPr vert="eaVert"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96" name="日付プレースホルダー 3"/>
          <p:cNvSpPr>
            <a:spLocks noGrp="1"/>
          </p:cNvSpPr>
          <p:nvPr>
            <p:ph type="dt" sz="half" idx="10"/>
          </p:nvPr>
        </p:nvSpPr>
        <p:spPr/>
        <p:txBody>
          <a:bodyPr rtlCol="0"/>
          <a:lstStyle/>
          <a:p>
            <a:pPr rtl="0"/>
            <a:r>
              <a:rPr kumimoji="1" lang="ja-JP" altLang="en-US"/>
              <a:t>2025/8/25</a:t>
            </a:r>
          </a:p>
        </p:txBody>
      </p:sp>
      <p:sp>
        <p:nvSpPr>
          <p:cNvPr id="1097" name="フッター プレースホルダー 4"/>
          <p:cNvSpPr>
            <a:spLocks noGrp="1"/>
          </p:cNvSpPr>
          <p:nvPr>
            <p:ph type="ftr" sz="quarter" idx="11"/>
          </p:nvPr>
        </p:nvSpPr>
        <p:spPr/>
        <p:txBody>
          <a:bodyPr rtlCol="0"/>
          <a:lstStyle/>
          <a:p>
            <a:pPr rtl="0"/>
            <a:endParaRPr kumimoji="1" lang="ja-JP" altLang="en-US"/>
          </a:p>
        </p:txBody>
      </p:sp>
      <p:sp>
        <p:nvSpPr>
          <p:cNvPr id="1098" name="スライド番号プレースホルダー 5"/>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79960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rtlCol="0"/>
          <a:lstStyle/>
          <a:p>
            <a:pPr rtl="0"/>
            <a:r>
              <a:rPr lang="en"/>
              <a:t>マスター タイトルの書式設定</a:t>
            </a:r>
          </a:p>
        </p:txBody>
      </p:sp>
      <p:sp>
        <p:nvSpPr>
          <p:cNvPr id="1038" name="コンテンツ プレースホルダー 2"/>
          <p:cNvSpPr>
            <a:spLocks noGrp="1"/>
          </p:cNvSpPr>
          <p:nvPr>
            <p:ph idx="1"/>
          </p:nvPr>
        </p:nvSpPr>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39" name="日付プレースホルダー 3"/>
          <p:cNvSpPr>
            <a:spLocks noGrp="1"/>
          </p:cNvSpPr>
          <p:nvPr>
            <p:ph type="dt" sz="half" idx="10"/>
          </p:nvPr>
        </p:nvSpPr>
        <p:spPr/>
        <p:txBody>
          <a:bodyPr rtlCol="0"/>
          <a:lstStyle/>
          <a:p>
            <a:pPr rtl="0"/>
            <a:r>
              <a:rPr kumimoji="1" lang="ja-JP" altLang="en-US"/>
              <a:t>2025/8/25</a:t>
            </a:r>
          </a:p>
        </p:txBody>
      </p:sp>
      <p:sp>
        <p:nvSpPr>
          <p:cNvPr id="1040" name="フッター プレースホルダー 4"/>
          <p:cNvSpPr>
            <a:spLocks noGrp="1"/>
          </p:cNvSpPr>
          <p:nvPr>
            <p:ph type="ftr" sz="quarter" idx="11"/>
          </p:nvPr>
        </p:nvSpPr>
        <p:spPr/>
        <p:txBody>
          <a:bodyPr rtlCol="0"/>
          <a:lstStyle/>
          <a:p>
            <a:pPr rtl="0"/>
            <a:endParaRPr kumimoji="1" lang="ja-JP" altLang="en-US"/>
          </a:p>
        </p:txBody>
      </p:sp>
      <p:sp>
        <p:nvSpPr>
          <p:cNvPr id="1041" name="スライド番号プレースホルダー 5"/>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72835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675878" y="1709739"/>
            <a:ext cx="8543925" cy="2852737"/>
          </a:xfrm>
        </p:spPr>
        <p:txBody>
          <a:bodyPr rtlCol="0" anchor="b"/>
          <a:lstStyle>
            <a:lvl1pPr>
              <a:defRPr sz="4875"/>
            </a:lvl1pPr>
          </a:lstStyle>
          <a:p>
            <a:pPr rtl="0"/>
            <a:r>
              <a:rPr lang="en"/>
              <a:t>マスター タイトルの書式設定</a:t>
            </a:r>
          </a:p>
        </p:txBody>
      </p:sp>
      <p:sp>
        <p:nvSpPr>
          <p:cNvPr id="1044" name="テキスト プレースホルダー 2"/>
          <p:cNvSpPr>
            <a:spLocks noGrp="1"/>
          </p:cNvSpPr>
          <p:nvPr>
            <p:ph type="body" idx="1"/>
          </p:nvPr>
        </p:nvSpPr>
        <p:spPr>
          <a:xfrm>
            <a:off x="675878" y="4589464"/>
            <a:ext cx="8543925" cy="1500187"/>
          </a:xfrm>
        </p:spPr>
        <p:txBody>
          <a:bodyPr rtlCol="0"/>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rtl="0"/>
            <a:r>
              <a:rPr lang="en"/>
              <a:t>マスター テキストの書式設定</a:t>
            </a:r>
          </a:p>
        </p:txBody>
      </p:sp>
      <p:sp>
        <p:nvSpPr>
          <p:cNvPr id="1045" name="日付プレースホルダー 3"/>
          <p:cNvSpPr>
            <a:spLocks noGrp="1"/>
          </p:cNvSpPr>
          <p:nvPr>
            <p:ph type="dt" sz="half" idx="10"/>
          </p:nvPr>
        </p:nvSpPr>
        <p:spPr/>
        <p:txBody>
          <a:bodyPr rtlCol="0"/>
          <a:lstStyle/>
          <a:p>
            <a:pPr rtl="0"/>
            <a:r>
              <a:rPr kumimoji="1" lang="ja-JP" altLang="en-US"/>
              <a:t>2025/8/25</a:t>
            </a:r>
          </a:p>
        </p:txBody>
      </p:sp>
      <p:sp>
        <p:nvSpPr>
          <p:cNvPr id="1046" name="フッター プレースホルダー 4"/>
          <p:cNvSpPr>
            <a:spLocks noGrp="1"/>
          </p:cNvSpPr>
          <p:nvPr>
            <p:ph type="ftr" sz="quarter" idx="11"/>
          </p:nvPr>
        </p:nvSpPr>
        <p:spPr/>
        <p:txBody>
          <a:bodyPr rtlCol="0"/>
          <a:lstStyle/>
          <a:p>
            <a:pPr rtl="0"/>
            <a:endParaRPr kumimoji="1" lang="ja-JP" altLang="en-US"/>
          </a:p>
        </p:txBody>
      </p:sp>
      <p:sp>
        <p:nvSpPr>
          <p:cNvPr id="1047" name="スライド番号プレースホルダー 5"/>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173122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rtlCol="0"/>
          <a:lstStyle/>
          <a:p>
            <a:pPr rtl="0"/>
            <a:r>
              <a:rPr lang="en"/>
              <a:t>マスター タイトルの書式設定</a:t>
            </a:r>
          </a:p>
        </p:txBody>
      </p:sp>
      <p:sp>
        <p:nvSpPr>
          <p:cNvPr id="1050" name="コンテンツ プレースホルダー 2"/>
          <p:cNvSpPr>
            <a:spLocks noGrp="1"/>
          </p:cNvSpPr>
          <p:nvPr>
            <p:ph sz="half" idx="1"/>
          </p:nvPr>
        </p:nvSpPr>
        <p:spPr>
          <a:xfrm>
            <a:off x="681038" y="1825625"/>
            <a:ext cx="4210050" cy="435133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51" name="コンテンツ プレースホルダー 3"/>
          <p:cNvSpPr>
            <a:spLocks noGrp="1"/>
          </p:cNvSpPr>
          <p:nvPr>
            <p:ph sz="half" idx="2"/>
          </p:nvPr>
        </p:nvSpPr>
        <p:spPr>
          <a:xfrm>
            <a:off x="5014913" y="1825625"/>
            <a:ext cx="4210050" cy="435133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52" name="日付プレースホルダー 4"/>
          <p:cNvSpPr>
            <a:spLocks noGrp="1"/>
          </p:cNvSpPr>
          <p:nvPr>
            <p:ph type="dt" sz="half" idx="10"/>
          </p:nvPr>
        </p:nvSpPr>
        <p:spPr/>
        <p:txBody>
          <a:bodyPr rtlCol="0"/>
          <a:lstStyle/>
          <a:p>
            <a:pPr rtl="0"/>
            <a:r>
              <a:rPr kumimoji="1" lang="ja-JP" altLang="en-US"/>
              <a:t>2025/8/25</a:t>
            </a:r>
          </a:p>
        </p:txBody>
      </p:sp>
      <p:sp>
        <p:nvSpPr>
          <p:cNvPr id="1053" name="フッター プレースホルダー 5"/>
          <p:cNvSpPr>
            <a:spLocks noGrp="1"/>
          </p:cNvSpPr>
          <p:nvPr>
            <p:ph type="ftr" sz="quarter" idx="11"/>
          </p:nvPr>
        </p:nvSpPr>
        <p:spPr/>
        <p:txBody>
          <a:bodyPr rtlCol="0"/>
          <a:lstStyle/>
          <a:p>
            <a:pPr rtl="0"/>
            <a:endParaRPr kumimoji="1" lang="ja-JP" altLang="en-US"/>
          </a:p>
        </p:txBody>
      </p:sp>
      <p:sp>
        <p:nvSpPr>
          <p:cNvPr id="1054" name="スライド番号プレースホルダー 6"/>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123529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682328" y="365126"/>
            <a:ext cx="8543925" cy="1325563"/>
          </a:xfrm>
        </p:spPr>
        <p:txBody>
          <a:bodyPr rtlCol="0"/>
          <a:lstStyle/>
          <a:p>
            <a:pPr rtl="0"/>
            <a:r>
              <a:rPr lang="en"/>
              <a:t>マスター タイトルの書式設定</a:t>
            </a:r>
          </a:p>
        </p:txBody>
      </p:sp>
      <p:sp>
        <p:nvSpPr>
          <p:cNvPr id="1057" name="テキスト プレースホルダー 2"/>
          <p:cNvSpPr>
            <a:spLocks noGrp="1"/>
          </p:cNvSpPr>
          <p:nvPr>
            <p:ph type="body" idx="1"/>
          </p:nvPr>
        </p:nvSpPr>
        <p:spPr>
          <a:xfrm>
            <a:off x="682328" y="1681163"/>
            <a:ext cx="4190702" cy="823912"/>
          </a:xfrm>
        </p:spPr>
        <p:txBody>
          <a:bodyPr rtlCol="0"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en"/>
              <a:t>マスター テキストの書式設定</a:t>
            </a:r>
          </a:p>
        </p:txBody>
      </p:sp>
      <p:sp>
        <p:nvSpPr>
          <p:cNvPr id="1058" name="コンテンツ プレースホルダー 3"/>
          <p:cNvSpPr>
            <a:spLocks noGrp="1"/>
          </p:cNvSpPr>
          <p:nvPr>
            <p:ph sz="half" idx="2"/>
          </p:nvPr>
        </p:nvSpPr>
        <p:spPr>
          <a:xfrm>
            <a:off x="682328" y="2505075"/>
            <a:ext cx="4190702"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59" name="テキスト プレースホルダー 4"/>
          <p:cNvSpPr>
            <a:spLocks noGrp="1"/>
          </p:cNvSpPr>
          <p:nvPr>
            <p:ph type="body" sz="quarter" idx="3"/>
          </p:nvPr>
        </p:nvSpPr>
        <p:spPr>
          <a:xfrm>
            <a:off x="5014913" y="1681163"/>
            <a:ext cx="4211340" cy="823912"/>
          </a:xfrm>
        </p:spPr>
        <p:txBody>
          <a:bodyPr rtlCol="0"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en"/>
              <a:t>マスター テキストの書式設定</a:t>
            </a:r>
          </a:p>
        </p:txBody>
      </p:sp>
      <p:sp>
        <p:nvSpPr>
          <p:cNvPr id="1060" name="コンテンツ プレースホルダー 5"/>
          <p:cNvSpPr>
            <a:spLocks noGrp="1"/>
          </p:cNvSpPr>
          <p:nvPr>
            <p:ph sz="quarter" idx="4"/>
          </p:nvPr>
        </p:nvSpPr>
        <p:spPr>
          <a:xfrm>
            <a:off x="5014913" y="2505075"/>
            <a:ext cx="4211340" cy="3684588"/>
          </a:xfrm>
        </p:spPr>
        <p:txBody>
          <a:bodyPr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61" name="日付プレースホルダー 6"/>
          <p:cNvSpPr>
            <a:spLocks noGrp="1"/>
          </p:cNvSpPr>
          <p:nvPr>
            <p:ph type="dt" sz="half" idx="10"/>
          </p:nvPr>
        </p:nvSpPr>
        <p:spPr/>
        <p:txBody>
          <a:bodyPr rtlCol="0"/>
          <a:lstStyle/>
          <a:p>
            <a:pPr rtl="0"/>
            <a:r>
              <a:rPr kumimoji="1" lang="ja-JP" altLang="en-US"/>
              <a:t>2025/8/25</a:t>
            </a:r>
          </a:p>
        </p:txBody>
      </p:sp>
      <p:sp>
        <p:nvSpPr>
          <p:cNvPr id="1062" name="フッター プレースホルダー 7"/>
          <p:cNvSpPr>
            <a:spLocks noGrp="1"/>
          </p:cNvSpPr>
          <p:nvPr>
            <p:ph type="ftr" sz="quarter" idx="11"/>
          </p:nvPr>
        </p:nvSpPr>
        <p:spPr/>
        <p:txBody>
          <a:bodyPr rtlCol="0"/>
          <a:lstStyle/>
          <a:p>
            <a:pPr rtl="0"/>
            <a:endParaRPr kumimoji="1" lang="ja-JP" altLang="en-US"/>
          </a:p>
        </p:txBody>
      </p:sp>
      <p:sp>
        <p:nvSpPr>
          <p:cNvPr id="1063" name="スライド番号プレースホルダー 8"/>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123180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rtlCol="0"/>
          <a:lstStyle/>
          <a:p>
            <a:pPr rtl="0"/>
            <a:r>
              <a:rPr lang="en"/>
              <a:t>マスター タイトルの書式設定</a:t>
            </a:r>
          </a:p>
        </p:txBody>
      </p:sp>
      <p:sp>
        <p:nvSpPr>
          <p:cNvPr id="1066" name="日付プレースホルダー 2"/>
          <p:cNvSpPr>
            <a:spLocks noGrp="1"/>
          </p:cNvSpPr>
          <p:nvPr>
            <p:ph type="dt" sz="half" idx="10"/>
          </p:nvPr>
        </p:nvSpPr>
        <p:spPr/>
        <p:txBody>
          <a:bodyPr rtlCol="0"/>
          <a:lstStyle/>
          <a:p>
            <a:pPr rtl="0"/>
            <a:r>
              <a:rPr kumimoji="1" lang="ja-JP" altLang="en-US"/>
              <a:t>2025/8/25</a:t>
            </a:r>
          </a:p>
        </p:txBody>
      </p:sp>
      <p:sp>
        <p:nvSpPr>
          <p:cNvPr id="1067" name="フッター プレースホルダー 3"/>
          <p:cNvSpPr>
            <a:spLocks noGrp="1"/>
          </p:cNvSpPr>
          <p:nvPr>
            <p:ph type="ftr" sz="quarter" idx="11"/>
          </p:nvPr>
        </p:nvSpPr>
        <p:spPr/>
        <p:txBody>
          <a:bodyPr rtlCol="0"/>
          <a:lstStyle/>
          <a:p>
            <a:pPr rtl="0"/>
            <a:endParaRPr kumimoji="1" lang="ja-JP" altLang="en-US"/>
          </a:p>
        </p:txBody>
      </p:sp>
      <p:sp>
        <p:nvSpPr>
          <p:cNvPr id="1068" name="スライド番号プレースホルダー 4"/>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135450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rtlCol="0"/>
          <a:lstStyle/>
          <a:p>
            <a:pPr rtl="0"/>
            <a:r>
              <a:rPr kumimoji="1" lang="ja-JP" altLang="en-US"/>
              <a:t>2025/8/25</a:t>
            </a:r>
          </a:p>
        </p:txBody>
      </p:sp>
      <p:sp>
        <p:nvSpPr>
          <p:cNvPr id="1071" name="フッター プレースホルダー 2"/>
          <p:cNvSpPr>
            <a:spLocks noGrp="1"/>
          </p:cNvSpPr>
          <p:nvPr>
            <p:ph type="ftr" sz="quarter" idx="11"/>
          </p:nvPr>
        </p:nvSpPr>
        <p:spPr/>
        <p:txBody>
          <a:bodyPr rtlCol="0"/>
          <a:lstStyle/>
          <a:p>
            <a:pPr rtl="0"/>
            <a:endParaRPr kumimoji="1" lang="ja-JP" altLang="en-US"/>
          </a:p>
        </p:txBody>
      </p:sp>
      <p:sp>
        <p:nvSpPr>
          <p:cNvPr id="1072" name="スライド番号プレースホルダー 3"/>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244186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682328" y="457200"/>
            <a:ext cx="3194943" cy="1600200"/>
          </a:xfrm>
        </p:spPr>
        <p:txBody>
          <a:bodyPr rtlCol="0" anchor="b"/>
          <a:lstStyle>
            <a:lvl1pPr>
              <a:defRPr sz="2600"/>
            </a:lvl1pPr>
          </a:lstStyle>
          <a:p>
            <a:pPr rtl="0"/>
            <a:r>
              <a:rPr lang="en"/>
              <a:t>マスター タイトルの書式設定</a:t>
            </a:r>
          </a:p>
        </p:txBody>
      </p:sp>
      <p:sp>
        <p:nvSpPr>
          <p:cNvPr id="1075" name="コンテンツ プレースホルダー 2"/>
          <p:cNvSpPr>
            <a:spLocks noGrp="1"/>
          </p:cNvSpPr>
          <p:nvPr>
            <p:ph idx="1"/>
          </p:nvPr>
        </p:nvSpPr>
        <p:spPr>
          <a:xfrm>
            <a:off x="4211340" y="987426"/>
            <a:ext cx="5014913" cy="4873625"/>
          </a:xfrm>
        </p:spPr>
        <p:txBody>
          <a:bodyPr rtlCol="0"/>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76" name="テキスト プレースホルダー 3"/>
          <p:cNvSpPr>
            <a:spLocks noGrp="1"/>
          </p:cNvSpPr>
          <p:nvPr>
            <p:ph type="body" sz="half" idx="2"/>
          </p:nvPr>
        </p:nvSpPr>
        <p:spPr>
          <a:xfrm>
            <a:off x="682328" y="2057400"/>
            <a:ext cx="3194943" cy="3811588"/>
          </a:xfrm>
        </p:spPr>
        <p:txBody>
          <a:bodyPr rtlCol="0"/>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en"/>
              <a:t>マスター テキストの書式設定</a:t>
            </a:r>
          </a:p>
        </p:txBody>
      </p:sp>
      <p:sp>
        <p:nvSpPr>
          <p:cNvPr id="1077" name="日付プレースホルダー 4"/>
          <p:cNvSpPr>
            <a:spLocks noGrp="1"/>
          </p:cNvSpPr>
          <p:nvPr>
            <p:ph type="dt" sz="half" idx="10"/>
          </p:nvPr>
        </p:nvSpPr>
        <p:spPr/>
        <p:txBody>
          <a:bodyPr rtlCol="0"/>
          <a:lstStyle/>
          <a:p>
            <a:pPr rtl="0"/>
            <a:r>
              <a:rPr kumimoji="1" lang="ja-JP" altLang="en-US"/>
              <a:t>2025/8/25</a:t>
            </a:r>
          </a:p>
        </p:txBody>
      </p:sp>
      <p:sp>
        <p:nvSpPr>
          <p:cNvPr id="1078" name="フッター プレースホルダー 5"/>
          <p:cNvSpPr>
            <a:spLocks noGrp="1"/>
          </p:cNvSpPr>
          <p:nvPr>
            <p:ph type="ftr" sz="quarter" idx="11"/>
          </p:nvPr>
        </p:nvSpPr>
        <p:spPr/>
        <p:txBody>
          <a:bodyPr rtlCol="0"/>
          <a:lstStyle/>
          <a:p>
            <a:pPr rtl="0"/>
            <a:endParaRPr kumimoji="1" lang="ja-JP" altLang="en-US"/>
          </a:p>
        </p:txBody>
      </p:sp>
      <p:sp>
        <p:nvSpPr>
          <p:cNvPr id="1079" name="スライド番号プレースホルダー 6"/>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397910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682328" y="457200"/>
            <a:ext cx="3194943" cy="1600200"/>
          </a:xfrm>
        </p:spPr>
        <p:txBody>
          <a:bodyPr rtlCol="0" anchor="b"/>
          <a:lstStyle>
            <a:lvl1pPr>
              <a:defRPr sz="2600"/>
            </a:lvl1pPr>
          </a:lstStyle>
          <a:p>
            <a:pPr rtl="0"/>
            <a:r>
              <a:rPr lang="en"/>
              <a:t>マスター タイトルの書式設定</a:t>
            </a:r>
          </a:p>
        </p:txBody>
      </p:sp>
      <p:sp>
        <p:nvSpPr>
          <p:cNvPr id="1082" name="図プレースホルダー 2"/>
          <p:cNvSpPr>
            <a:spLocks noGrp="1"/>
          </p:cNvSpPr>
          <p:nvPr>
            <p:ph type="pic" idx="1"/>
          </p:nvPr>
        </p:nvSpPr>
        <p:spPr>
          <a:xfrm>
            <a:off x="4211340" y="987426"/>
            <a:ext cx="5014913" cy="4873625"/>
          </a:xfrm>
        </p:spPr>
        <p:txBody>
          <a:bodyPr rtlCol="0"/>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rtl="0"/>
            <a:r>
              <a:rPr lang="en"/>
              <a:t>図を追加</a:t>
            </a:r>
          </a:p>
        </p:txBody>
      </p:sp>
      <p:sp>
        <p:nvSpPr>
          <p:cNvPr id="1083" name="テキスト プレースホルダー 3"/>
          <p:cNvSpPr>
            <a:spLocks noGrp="1"/>
          </p:cNvSpPr>
          <p:nvPr>
            <p:ph type="body" sz="half" idx="2"/>
          </p:nvPr>
        </p:nvSpPr>
        <p:spPr>
          <a:xfrm>
            <a:off x="682328" y="2057400"/>
            <a:ext cx="3194943" cy="3811588"/>
          </a:xfrm>
        </p:spPr>
        <p:txBody>
          <a:bodyPr rtlCol="0"/>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en"/>
              <a:t>マスター テキストの書式設定</a:t>
            </a:r>
          </a:p>
        </p:txBody>
      </p:sp>
      <p:sp>
        <p:nvSpPr>
          <p:cNvPr id="1084" name="日付プレースホルダー 4"/>
          <p:cNvSpPr>
            <a:spLocks noGrp="1"/>
          </p:cNvSpPr>
          <p:nvPr>
            <p:ph type="dt" sz="half" idx="10"/>
          </p:nvPr>
        </p:nvSpPr>
        <p:spPr/>
        <p:txBody>
          <a:bodyPr rtlCol="0"/>
          <a:lstStyle/>
          <a:p>
            <a:pPr rtl="0"/>
            <a:r>
              <a:rPr kumimoji="1" lang="ja-JP" altLang="en-US"/>
              <a:t>2025/8/25</a:t>
            </a:r>
          </a:p>
        </p:txBody>
      </p:sp>
      <p:sp>
        <p:nvSpPr>
          <p:cNvPr id="1085" name="フッター プレースホルダー 5"/>
          <p:cNvSpPr>
            <a:spLocks noGrp="1"/>
          </p:cNvSpPr>
          <p:nvPr>
            <p:ph type="ftr" sz="quarter" idx="11"/>
          </p:nvPr>
        </p:nvSpPr>
        <p:spPr/>
        <p:txBody>
          <a:bodyPr rtlCol="0"/>
          <a:lstStyle/>
          <a:p>
            <a:pPr rtl="0"/>
            <a:endParaRPr kumimoji="1" lang="ja-JP" altLang="en-US"/>
          </a:p>
        </p:txBody>
      </p:sp>
      <p:sp>
        <p:nvSpPr>
          <p:cNvPr id="1086" name="スライド番号プレースホルダー 6"/>
          <p:cNvSpPr>
            <a:spLocks noGrp="1"/>
          </p:cNvSpPr>
          <p:nvPr>
            <p:ph type="sldNum" sz="quarter" idx="12"/>
          </p:nvPr>
        </p:nvSpPr>
        <p:spPr/>
        <p:txBody>
          <a:bodyPr rtlCol="0"/>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422797551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pPr rtl="0"/>
            <a:r>
              <a:rPr lang="en"/>
              <a:t>マスター タイトルの書式設定</a:t>
            </a:r>
          </a:p>
        </p:txBody>
      </p:sp>
      <p:sp>
        <p:nvSpPr>
          <p:cNvPr id="1026"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1027"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rtl="0"/>
            <a:r>
              <a:rPr kumimoji="1" lang="ja-JP" altLang="en-US"/>
              <a:t>2025/8/25</a:t>
            </a:r>
          </a:p>
        </p:txBody>
      </p:sp>
      <p:sp>
        <p:nvSpPr>
          <p:cNvPr id="1028"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rtl="0"/>
            <a:endParaRPr kumimoji="1" lang="ja-JP" altLang="en-US"/>
          </a:p>
        </p:txBody>
      </p:sp>
      <p:sp>
        <p:nvSpPr>
          <p:cNvPr id="1029"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rtl="0"/>
            <a:fld id="{F0667B14-5BB0-4E6E-908C-537B2CCDB918}" type="slidenum">
              <a:rPr kumimoji="1" lang="ja-JP" altLang="en-US" smtClean="0"/>
              <a:t>‹#›</a:t>
            </a:fld>
            <a:endParaRPr kumimoji="1" lang="ja-JP" altLang="en-US"/>
          </a:p>
        </p:txBody>
      </p:sp>
    </p:spTree>
    <p:extLst>
      <p:ext uri="{BB962C8B-B14F-4D97-AF65-F5344CB8AC3E}">
        <p14:creationId xmlns:p14="http://schemas.microsoft.com/office/powerpoint/2010/main" val="256508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2"/>
          <p:cNvSpPr txBox="1"/>
          <p:nvPr/>
        </p:nvSpPr>
        <p:spPr>
          <a:xfrm>
            <a:off x="61761" y="729313"/>
            <a:ext cx="7579012" cy="2835175"/>
          </a:xfrm>
          <a:prstGeom prst="rect">
            <a:avLst/>
          </a:prstGeom>
          <a:ln w="19050">
            <a:solidFill>
              <a:schemeClr val="tx2"/>
            </a:solidFill>
          </a:ln>
        </p:spPr>
        <p:txBody>
          <a:bodyPr vert="horz" lIns="72000" tIns="0" rIns="0" bIns="0" rtlCol="0" anchor="ctr" anchorCtr="0">
            <a:noAutofit/>
          </a:bodyPr>
          <a:lstStyle/>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cs typeface="メイリオ" panose="020B0604030504040204" pitchFamily="50" charset="-128"/>
              </a:rPr>
              <a:t>49 African countries</a:t>
            </a:r>
            <a:r>
              <a:rPr lang="en" sz="1200" dirty="0">
                <a:latin typeface="Meiryo UI" panose="020B0604030504040204" pitchFamily="50" charset="-128"/>
                <a:ea typeface="Meiryo UI" panose="020B0604030504040204" pitchFamily="50" charset="-128"/>
                <a:cs typeface="メイリオ" panose="020B0604030504040204" pitchFamily="50" charset="-128"/>
              </a:rPr>
              <a:t> participated (including </a:t>
            </a:r>
            <a:r>
              <a:rPr lang="en" sz="1200" b="1" dirty="0">
                <a:latin typeface="Meiryo UI" panose="020B0604030504040204" pitchFamily="50" charset="-128"/>
                <a:ea typeface="Meiryo UI" panose="020B0604030504040204" pitchFamily="50" charset="-128"/>
              </a:rPr>
              <a:t>33 heads of state</a:t>
            </a:r>
            <a:r>
              <a:rPr lang="en" sz="12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400"/>
              </a:lnSpc>
              <a:spcAft>
                <a:spcPts val="1200"/>
              </a:spcAft>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Meiryo UI" panose="020B0604030504040204" pitchFamily="50" charset="-128"/>
              </a:rPr>
              <a:t>Co-organizers (*) , international organizations, private companies, Diet members, civil society, etc. participated.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rPr>
              <a:t>Prime Minister Ishiba</a:t>
            </a:r>
            <a:r>
              <a:rPr lang="en" sz="1200" dirty="0">
                <a:latin typeface="Meiryo UI" panose="020B0604030504040204" pitchFamily="50" charset="-128"/>
                <a:ea typeface="Meiryo UI" panose="020B0604030504040204" pitchFamily="50" charset="-128"/>
              </a:rPr>
              <a:t> served as</a:t>
            </a:r>
            <a:r>
              <a:rPr lang="en" sz="1200" b="1" dirty="0">
                <a:latin typeface="Meiryo UI" panose="020B0604030504040204" pitchFamily="50" charset="-128"/>
                <a:ea typeface="Meiryo UI" panose="020B0604030504040204" pitchFamily="50" charset="-128"/>
                <a:cs typeface="メイリオ" panose="020B0604030504040204" pitchFamily="50" charset="-128"/>
              </a:rPr>
              <a:t> co-chair</a:t>
            </a:r>
            <a:r>
              <a:rPr lang="en" sz="1200" dirty="0">
                <a:latin typeface="Meiryo UI" panose="020B0604030504040204" pitchFamily="50" charset="-128"/>
                <a:ea typeface="Meiryo UI" panose="020B0604030504040204" pitchFamily="50" charset="-128"/>
              </a:rPr>
              <a:t> with </a:t>
            </a:r>
            <a:r>
              <a:rPr lang="en" sz="1200" b="1" dirty="0">
                <a:latin typeface="Meiryo UI" panose="020B0604030504040204" pitchFamily="50" charset="-128"/>
                <a:ea typeface="Meiryo UI" panose="020B0604030504040204" pitchFamily="50" charset="-128"/>
                <a:cs typeface="メイリオ" panose="020B0604030504040204" pitchFamily="50" charset="-128"/>
              </a:rPr>
              <a:t>Angolan President Lourenço (Chairperson of the African Union (AU))</a:t>
            </a:r>
            <a:r>
              <a:rPr lang="en" sz="1200" dirty="0">
                <a:latin typeface="Meiryo UI" panose="020B0604030504040204" pitchFamily="50" charset="-128"/>
                <a:ea typeface="Meiryo UI" panose="020B0604030504040204" pitchFamily="50" charset="-128"/>
              </a:rPr>
              <a:t>, and held </a:t>
            </a:r>
            <a:r>
              <a:rPr lang="en" sz="1200" b="1" dirty="0">
                <a:latin typeface="Meiryo UI" panose="020B0604030504040204" pitchFamily="50" charset="-128"/>
                <a:ea typeface="Meiryo UI" panose="020B0604030504040204" pitchFamily="50" charset="-128"/>
              </a:rPr>
              <a:t>34 meetings with the leaders in attendance</a:t>
            </a:r>
            <a:r>
              <a:rPr lang="en"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rPr>
              <a:t>Former Prime Minister Kishida</a:t>
            </a:r>
            <a:r>
              <a:rPr lang="en" sz="1200" dirty="0">
                <a:latin typeface="Meiryo UI" panose="020B0604030504040204" pitchFamily="50" charset="-128"/>
                <a:ea typeface="Meiryo UI" panose="020B0604030504040204" pitchFamily="50" charset="-128"/>
              </a:rPr>
              <a:t> served as acting co-chair of TICAD 9 and conducted the proceedings of the Plenary Sessions.</a:t>
            </a:r>
            <a:endParaRPr lang="en-US" altLang="ja-JP" sz="1200" dirty="0">
              <a:latin typeface="Meiryo UI" panose="020B0604030504040204" pitchFamily="50" charset="-128"/>
              <a:ea typeface="Meiryo UI" panose="020B0604030504040204" pitchFamily="50" charset="-128"/>
            </a:endParaRPr>
          </a:p>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rPr>
              <a:t>Foreign Minister Iwaya</a:t>
            </a:r>
            <a:r>
              <a:rPr lang="en" sz="1200" dirty="0">
                <a:latin typeface="Meiryo UI" panose="020B0604030504040204" pitchFamily="50" charset="-128"/>
                <a:ea typeface="Meiryo UI" panose="020B0604030504040204" pitchFamily="50" charset="-128"/>
              </a:rPr>
              <a:t> served as co-chair of the TICAD 9 Ministerial Preparatory Meeting held on Tuesday the 19th, and during TICAD 9 he held </a:t>
            </a:r>
            <a:r>
              <a:rPr lang="en" sz="1200" b="1" dirty="0">
                <a:latin typeface="Meiryo UI" panose="020B0604030504040204" pitchFamily="50" charset="-128"/>
                <a:ea typeface="Meiryo UI" panose="020B0604030504040204" pitchFamily="50" charset="-128"/>
              </a:rPr>
              <a:t>30 meetings with attending ministers</a:t>
            </a:r>
            <a:r>
              <a:rPr lang="en" sz="1200" dirty="0">
                <a:latin typeface="Meiryo UI" panose="020B0604030504040204" pitchFamily="50" charset="-128"/>
                <a:ea typeface="Meiryo UI" panose="020B0604030504040204" pitchFamily="50" charset="-128"/>
              </a:rPr>
              <a:t> and other officials (including a breakfast meeting with the heads of major international organizations).</a:t>
            </a:r>
            <a:endParaRPr lang="en-US" altLang="ja-JP" sz="1200" dirty="0">
              <a:latin typeface="Meiryo UI" panose="020B0604030504040204" pitchFamily="50" charset="-128"/>
              <a:ea typeface="Meiryo UI" panose="020B0604030504040204" pitchFamily="50" charset="-128"/>
            </a:endParaRPr>
          </a:p>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rPr>
              <a:t>State Minister for Foreign Affairs Fujii</a:t>
            </a:r>
            <a:r>
              <a:rPr lang="en" sz="1200" dirty="0">
                <a:latin typeface="Meiryo UI" panose="020B0604030504040204" pitchFamily="50" charset="-128"/>
                <a:ea typeface="Meiryo UI" panose="020B0604030504040204" pitchFamily="50" charset="-128"/>
              </a:rPr>
              <a:t>, </a:t>
            </a:r>
            <a:r>
              <a:rPr lang="en" sz="1200" b="1" dirty="0">
                <a:latin typeface="Meiryo UI" panose="020B0604030504040204" pitchFamily="50" charset="-128"/>
                <a:ea typeface="Meiryo UI" panose="020B0604030504040204" pitchFamily="50" charset="-128"/>
              </a:rPr>
              <a:t>Parliamentary Vice-Minister for Foreign Affairs Matsumoto</a:t>
            </a:r>
            <a:r>
              <a:rPr lang="en" sz="1200" dirty="0">
                <a:latin typeface="Meiryo UI" panose="020B0604030504040204" pitchFamily="50" charset="-128"/>
                <a:ea typeface="Meiryo UI" panose="020B0604030504040204" pitchFamily="50" charset="-128"/>
              </a:rPr>
              <a:t>, and </a:t>
            </a:r>
            <a:r>
              <a:rPr lang="en" sz="1200" b="1" dirty="0">
                <a:latin typeface="Meiryo UI" panose="020B0604030504040204" pitchFamily="50" charset="-128"/>
                <a:ea typeface="Meiryo UI" panose="020B0604030504040204" pitchFamily="50" charset="-128"/>
              </a:rPr>
              <a:t>Parliamentary Vice-Minister for Foreign Affairs Eri</a:t>
            </a:r>
            <a:r>
              <a:rPr lang="en" sz="1200" dirty="0">
                <a:latin typeface="Meiryo UI" panose="020B0604030504040204" pitchFamily="50" charset="-128"/>
                <a:ea typeface="Meiryo UI" panose="020B0604030504040204" pitchFamily="50" charset="-128"/>
              </a:rPr>
              <a:t> attended various </a:t>
            </a:r>
            <a:r>
              <a:rPr lang="en" sz="1200" b="1" dirty="0">
                <a:latin typeface="Meiryo UI" panose="020B0604030504040204" pitchFamily="50" charset="-128"/>
                <a:ea typeface="Meiryo UI" panose="020B0604030504040204" pitchFamily="50" charset="-128"/>
              </a:rPr>
              <a:t>thematic events </a:t>
            </a:r>
            <a:r>
              <a:rPr lang="en" sz="1200" dirty="0">
                <a:latin typeface="Meiryo UI" panose="020B0604030504040204" pitchFamily="50" charset="-128"/>
                <a:ea typeface="Meiryo UI" panose="020B0604030504040204" pitchFamily="50" charset="-128"/>
                <a:cs typeface="メイリオ" panose="020B0604030504040204" pitchFamily="50" charset="-128"/>
              </a:rPr>
              <a:t>and held meetings with representatives of international organizations. </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タイトル 1"/>
          <p:cNvSpPr txBox="1"/>
          <p:nvPr/>
        </p:nvSpPr>
        <p:spPr>
          <a:xfrm>
            <a:off x="51924" y="3645480"/>
            <a:ext cx="2044460" cy="283609"/>
          </a:xfrm>
          <a:prstGeom prst="rect">
            <a:avLst/>
          </a:prstGeom>
          <a:solidFill>
            <a:schemeClr val="accent5">
              <a:lumMod val="50000"/>
            </a:schemeClr>
          </a:solidFill>
          <a:ln>
            <a:solidFill>
              <a:schemeClr val="accent5">
                <a:lumMod val="50000"/>
              </a:schemeClr>
            </a:solidFill>
          </a:ln>
        </p:spPr>
        <p:txBody>
          <a:bodyPr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1600" b="1" dirty="0">
                <a:solidFill>
                  <a:schemeClr val="bg1"/>
                </a:solidFill>
                <a:latin typeface="Meiryo UI" panose="020B0604030504040204" pitchFamily="50" charset="-128"/>
                <a:ea typeface="Meiryo UI" panose="020B0604030504040204" pitchFamily="50" charset="-128"/>
              </a:rPr>
              <a:t>2. Key Points</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0" name="コンテンツ プレースホルダ 2"/>
          <p:cNvSpPr txBox="1"/>
          <p:nvPr/>
        </p:nvSpPr>
        <p:spPr>
          <a:xfrm>
            <a:off x="61761" y="3929090"/>
            <a:ext cx="9745627" cy="2901824"/>
          </a:xfrm>
          <a:prstGeom prst="rect">
            <a:avLst/>
          </a:prstGeom>
          <a:ln w="19050">
            <a:solidFill>
              <a:schemeClr val="tx2"/>
            </a:solidFill>
          </a:ln>
        </p:spPr>
        <p:txBody>
          <a:bodyPr vert="horz" lIns="72000" tIns="0" rIns="72000" bIns="0" rtlCol="0" anchor="ctr" anchorCtr="0">
            <a:noAutofit/>
          </a:bodyPr>
          <a:lstStyle/>
          <a:p>
            <a:pPr marL="285750" indent="-285750" rtl="0">
              <a:lnSpc>
                <a:spcPts val="13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rPr>
              <a:t>Discussions took place in the fields of </a:t>
            </a:r>
            <a:r>
              <a:rPr lang="en" sz="1200" b="1" dirty="0">
                <a:latin typeface="Meiryo UI" panose="020B0604030504040204" pitchFamily="50" charset="-128"/>
                <a:ea typeface="Meiryo UI" panose="020B0604030504040204" pitchFamily="50" charset="-128"/>
              </a:rPr>
              <a:t>economy, society, and peace and stability</a:t>
            </a:r>
            <a:r>
              <a:rPr lang="en" sz="1200" dirty="0">
                <a:latin typeface="Meiryo UI" panose="020B0604030504040204" pitchFamily="50" charset="-128"/>
                <a:ea typeface="Meiryo UI" panose="020B0604030504040204" pitchFamily="50" charset="-128"/>
              </a:rPr>
              <a:t>, with the theme of "</a:t>
            </a:r>
            <a:r>
              <a:rPr lang="en" sz="1200" b="1" dirty="0">
                <a:latin typeface="Meiryo UI" panose="020B0604030504040204" pitchFamily="50" charset="-128"/>
                <a:ea typeface="Meiryo UI" panose="020B0604030504040204" pitchFamily="50" charset="-128"/>
              </a:rPr>
              <a:t>co-create innovative solutions with Africa</a:t>
            </a:r>
            <a:r>
              <a:rPr lang="en" sz="1200" dirty="0">
                <a:latin typeface="Meiryo UI" panose="020B0604030504040204" pitchFamily="50" charset="-128"/>
                <a:ea typeface="Meiryo UI" panose="020B0604030504040204" pitchFamily="50" charset="-128"/>
              </a:rPr>
              <a:t>." Focused on cross-cutting priorities such as </a:t>
            </a:r>
            <a:r>
              <a:rPr lang="en" sz="1200" b="1" dirty="0">
                <a:latin typeface="Meiryo UI" panose="020B0604030504040204" pitchFamily="50" charset="-128"/>
                <a:ea typeface="Meiryo UI" panose="020B0604030504040204" pitchFamily="50" charset="-128"/>
              </a:rPr>
              <a:t>private sector-led sustainable growth, youth and women, and regional integration and connectivity within and beyond the region</a:t>
            </a:r>
            <a:r>
              <a:rPr lang="en" sz="1200" dirty="0">
                <a:effectLst/>
                <a:ea typeface="ＭＳ ゴシック" panose="020B0609070205080204" pitchFamily="49" charset="-128"/>
                <a:cs typeface="Arial" panose="020B0604020202020204" pitchFamily="34" charset="0"/>
              </a:rPr>
              <a:t>. </a:t>
            </a:r>
            <a:endParaRPr lang="en-US" altLang="ja-JP" sz="1200" dirty="0">
              <a:effectLst/>
              <a:ea typeface="ＭＳ ゴシック" panose="020B0609070205080204" pitchFamily="49" charset="-128"/>
              <a:cs typeface="Arial" panose="020B0604020202020204" pitchFamily="34" charset="0"/>
            </a:endParaRPr>
          </a:p>
          <a:p>
            <a:pPr marL="285750" indent="-285750" rtl="0">
              <a:lnSpc>
                <a:spcPts val="13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Prime Minister Ishiba announced that Japan will accelerate its efforts in the following </a:t>
            </a:r>
            <a:r>
              <a:rPr lang="en" sz="1200" b="1" dirty="0">
                <a:latin typeface="Meiryo UI" panose="020B0604030504040204" pitchFamily="50" charset="-128"/>
                <a:ea typeface="Meiryo UI" panose="020B0604030504040204" pitchFamily="50" charset="-128"/>
                <a:cs typeface="メイリオ" panose="020B0604030504040204" pitchFamily="50" charset="-128"/>
              </a:rPr>
              <a:t>seven areas</a:t>
            </a:r>
            <a:r>
              <a:rPr lang="en" sz="1200" dirty="0">
                <a:latin typeface="Meiryo UI" panose="020B0604030504040204" pitchFamily="50" charset="-128"/>
                <a:ea typeface="Meiryo UI" panose="020B0604030504040204" pitchFamily="50" charset="-128"/>
                <a:cs typeface="メイリオ" panose="020B0604030504040204" pitchFamily="50" charset="-128"/>
              </a:rPr>
              <a:t>: (1) </a:t>
            </a:r>
            <a:r>
              <a:rPr lang="en" sz="1200" b="1" dirty="0">
                <a:latin typeface="Meiryo UI" panose="020B0604030504040204" pitchFamily="50" charset="-128"/>
                <a:ea typeface="Meiryo UI" panose="020B0604030504040204" pitchFamily="50" charset="-128"/>
                <a:cs typeface="メイリオ" panose="020B0604030504040204" pitchFamily="50" charset="-128"/>
              </a:rPr>
              <a:t>Promoting investment</a:t>
            </a:r>
            <a:r>
              <a:rPr lang="en" sz="1200" dirty="0">
                <a:latin typeface="Meiryo UI" panose="020B0604030504040204" pitchFamily="50" charset="-128"/>
                <a:ea typeface="Meiryo UI" panose="020B0604030504040204" pitchFamily="50" charset="-128"/>
                <a:cs typeface="メイリオ" panose="020B0604030504040204" pitchFamily="50" charset="-128"/>
              </a:rPr>
              <a:t> in Africa, 2) Promoting </a:t>
            </a:r>
            <a:r>
              <a:rPr lang="en" sz="1200" b="1" dirty="0">
                <a:latin typeface="Meiryo UI" panose="020B0604030504040204" pitchFamily="50" charset="-128"/>
                <a:ea typeface="Meiryo UI" panose="020B0604030504040204" pitchFamily="50" charset="-128"/>
                <a:cs typeface="メイリオ" panose="020B0604030504040204" pitchFamily="50" charset="-128"/>
              </a:rPr>
              <a:t>the mobilization of private capital</a:t>
            </a:r>
            <a:r>
              <a:rPr lang="en" sz="1200" dirty="0">
                <a:latin typeface="Meiryo UI" panose="020B0604030504040204" pitchFamily="50" charset="-128"/>
                <a:ea typeface="Meiryo UI" panose="020B0604030504040204" pitchFamily="50" charset="-128"/>
                <a:cs typeface="メイリオ" panose="020B0604030504040204" pitchFamily="50" charset="-128"/>
              </a:rPr>
              <a:t>, 3) </a:t>
            </a:r>
            <a:r>
              <a:rPr lang="en" sz="1200" b="1" dirty="0">
                <a:latin typeface="Meiryo UI" panose="020B0604030504040204" pitchFamily="50" charset="-128"/>
                <a:ea typeface="Meiryo UI" panose="020B0604030504040204" pitchFamily="50" charset="-128"/>
                <a:cs typeface="メイリオ" panose="020B0604030504040204" pitchFamily="50" charset="-128"/>
              </a:rPr>
              <a:t>Strengthening industrial cooperation</a:t>
            </a:r>
            <a:r>
              <a:rPr lang="en" sz="1200" dirty="0">
                <a:latin typeface="Meiryo UI" panose="020B0604030504040204" pitchFamily="50" charset="-128"/>
                <a:ea typeface="Meiryo UI" panose="020B0604030504040204" pitchFamily="50" charset="-128"/>
                <a:cs typeface="メイリオ" panose="020B0604030504040204" pitchFamily="50" charset="-128"/>
              </a:rPr>
              <a:t>, including </a:t>
            </a:r>
            <a:r>
              <a:rPr lang="en" sz="1200" b="1" dirty="0">
                <a:latin typeface="Meiryo UI" panose="020B0604030504040204" pitchFamily="50" charset="-128"/>
                <a:ea typeface="Meiryo UI" panose="020B0604030504040204" pitchFamily="50" charset="-128"/>
                <a:cs typeface="メイリオ" panose="020B0604030504040204" pitchFamily="50" charset="-128"/>
              </a:rPr>
              <a:t>the use of AI and DX</a:t>
            </a:r>
            <a:r>
              <a:rPr lang="en" sz="1200" dirty="0">
                <a:latin typeface="Meiryo UI" panose="020B0604030504040204" pitchFamily="50" charset="-128"/>
                <a:ea typeface="Meiryo UI" panose="020B0604030504040204" pitchFamily="50" charset="-128"/>
                <a:cs typeface="メイリオ" panose="020B0604030504040204" pitchFamily="50" charset="-128"/>
              </a:rPr>
              <a:t> and strengthening the resilience of mineral resource supply chains, 4) </a:t>
            </a:r>
            <a:r>
              <a:rPr lang="en" sz="1200" b="1" dirty="0">
                <a:latin typeface="Meiryo UI" panose="020B0604030504040204" pitchFamily="50" charset="-128"/>
                <a:ea typeface="Meiryo UI" panose="020B0604030504040204" pitchFamily="50" charset="-128"/>
                <a:cs typeface="メイリオ" panose="020B0604030504040204" pitchFamily="50" charset="-128"/>
              </a:rPr>
              <a:t>Enhancing connectivity within and beyond</a:t>
            </a:r>
            <a:r>
              <a:rPr lang="en" sz="1200" dirty="0">
                <a:latin typeface="Meiryo UI" panose="020B0604030504040204" pitchFamily="50" charset="-128"/>
                <a:ea typeface="Meiryo UI" panose="020B0604030504040204" pitchFamily="50" charset="-128"/>
                <a:cs typeface="メイリオ" panose="020B0604030504040204" pitchFamily="50" charset="-128"/>
              </a:rPr>
              <a:t> Africa, 5) Strengthening </a:t>
            </a:r>
            <a:r>
              <a:rPr lang="en" sz="1200" b="1" dirty="0">
                <a:latin typeface="Meiryo UI" panose="020B0604030504040204" pitchFamily="50" charset="-128"/>
                <a:ea typeface="Meiryo UI" panose="020B0604030504040204" pitchFamily="50" charset="-128"/>
                <a:cs typeface="メイリオ" panose="020B0604030504040204" pitchFamily="50" charset="-128"/>
              </a:rPr>
              <a:t>health</a:t>
            </a:r>
            <a:r>
              <a:rPr lang="en" sz="1200" dirty="0">
                <a:latin typeface="Meiryo UI" panose="020B0604030504040204" pitchFamily="50" charset="-128"/>
                <a:ea typeface="Meiryo UI" panose="020B0604030504040204" pitchFamily="50" charset="-128"/>
                <a:cs typeface="メイリオ" panose="020B0604030504040204" pitchFamily="50" charset="-128"/>
              </a:rPr>
              <a:t> policies, 6) Human resource development and exchanges focusing on </a:t>
            </a:r>
            <a:r>
              <a:rPr lang="en" sz="1200" b="1" dirty="0">
                <a:latin typeface="Meiryo UI" panose="020B0604030504040204" pitchFamily="50" charset="-128"/>
                <a:ea typeface="Meiryo UI" panose="020B0604030504040204" pitchFamily="50" charset="-128"/>
                <a:cs typeface="メイリオ" panose="020B0604030504040204" pitchFamily="50" charset="-128"/>
              </a:rPr>
              <a:t>youth and women</a:t>
            </a:r>
            <a:r>
              <a:rPr lang="en" sz="1200" dirty="0">
                <a:latin typeface="Meiryo UI" panose="020B0604030504040204" pitchFamily="50" charset="-128"/>
                <a:ea typeface="Meiryo UI" panose="020B0604030504040204" pitchFamily="50" charset="-128"/>
                <a:cs typeface="メイリオ" panose="020B0604030504040204" pitchFamily="50" charset="-128"/>
              </a:rPr>
              <a:t>, and 7) Progressing efforts toward </a:t>
            </a:r>
            <a:r>
              <a:rPr lang="en" sz="1200" b="1" dirty="0">
                <a:latin typeface="Meiryo UI" panose="020B0604030504040204" pitchFamily="50" charset="-128"/>
                <a:ea typeface="Meiryo UI" panose="020B0604030504040204" pitchFamily="50" charset="-128"/>
                <a:cs typeface="メイリオ" panose="020B0604030504040204" pitchFamily="50" charset="-128"/>
              </a:rPr>
              <a:t>peace and security</a:t>
            </a:r>
            <a:r>
              <a:rPr lang="en" sz="1200" dirty="0">
                <a:latin typeface="Meiryo UI" panose="020B0604030504040204" pitchFamily="50" charset="-128"/>
                <a:ea typeface="Meiryo UI" panose="020B0604030504040204" pitchFamily="50" charset="-128"/>
                <a:cs typeface="メイリオ" panose="020B0604030504040204" pitchFamily="50" charset="-128"/>
              </a:rPr>
              <a:t> in Africa.</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3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Specifically, Prime Minister Ishiba announced the following specific initiatives:</a:t>
            </a:r>
            <a:r>
              <a:rPr lang="en" sz="1200" b="1" dirty="0">
                <a:latin typeface="Meiryo UI" panose="020B0604030504040204" pitchFamily="50" charset="-128"/>
                <a:ea typeface="Meiryo UI" panose="020B0604030504040204" pitchFamily="50" charset="-128"/>
                <a:cs typeface="メイリオ" panose="020B0604030504040204" pitchFamily="50" charset="-128"/>
              </a:rPr>
              <a:t> Economic Region Initiative of Indian Ocean-Africa; Region-wide co-creation for common agenda initiative through Nacala Corridor Development; </a:t>
            </a:r>
            <a:r>
              <a:rPr lang="en" sz="1200" dirty="0">
                <a:latin typeface="Meiryo UI" panose="020B0604030504040204" pitchFamily="50" charset="-128"/>
                <a:ea typeface="Meiryo UI" panose="020B0604030504040204" pitchFamily="50" charset="-128"/>
                <a:cs typeface="メイリオ" panose="020B0604030504040204" pitchFamily="50" charset="-128"/>
              </a:rPr>
              <a:t>Establishment of </a:t>
            </a:r>
            <a:r>
              <a:rPr lang="en" sz="1200" b="1" dirty="0">
                <a:latin typeface="Meiryo UI" panose="020B0604030504040204" pitchFamily="50" charset="-128"/>
                <a:ea typeface="Meiryo UI" panose="020B0604030504040204" pitchFamily="50" charset="-128"/>
                <a:cs typeface="メイリオ" panose="020B0604030504040204" pitchFamily="50" charset="-128"/>
              </a:rPr>
              <a:t>Public-Private-Academia Joint Study Group on Strengthening of Japan-Africa Economic Partnership; African Healthcare Investment Promotion Package.</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3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The </a:t>
            </a:r>
            <a:r>
              <a:rPr lang="en" sz="1200" b="1" dirty="0">
                <a:latin typeface="Meiryo UI" panose="020B0604030504040204" pitchFamily="50" charset="-128"/>
                <a:ea typeface="Meiryo UI" panose="020B0604030504040204" pitchFamily="50" charset="-128"/>
                <a:cs typeface="メイリオ" panose="020B0604030504040204" pitchFamily="50" charset="-128"/>
              </a:rPr>
              <a:t>"TICAD9 Yokohama Declaration,"</a:t>
            </a:r>
            <a:r>
              <a:rPr lang="en" sz="1200" dirty="0">
                <a:latin typeface="Meiryo UI" panose="020B0604030504040204" pitchFamily="50" charset="-128"/>
                <a:ea typeface="Meiryo UI" panose="020B0604030504040204" pitchFamily="50" charset="-128"/>
                <a:cs typeface="メイリオ" panose="020B0604030504040204" pitchFamily="50" charset="-128"/>
              </a:rPr>
              <a:t> a leaders’ declaration, was adopted as </a:t>
            </a:r>
            <a:r>
              <a:rPr lang="en" sz="1200" b="1" dirty="0">
                <a:latin typeface="Meiryo UI" panose="020B0604030504040204" pitchFamily="50" charset="-128"/>
                <a:ea typeface="Meiryo UI" panose="020B0604030504040204" pitchFamily="50" charset="-128"/>
                <a:cs typeface="メイリオ" panose="020B0604030504040204" pitchFamily="50" charset="-128"/>
              </a:rPr>
              <a:t>an outcome</a:t>
            </a:r>
            <a:r>
              <a:rPr lang="en" sz="1200" dirty="0">
                <a:latin typeface="Meiryo UI" panose="020B0604030504040204" pitchFamily="50" charset="-128"/>
                <a:ea typeface="Meiryo UI" panose="020B0604030504040204" pitchFamily="50" charset="-128"/>
                <a:cs typeface="メイリオ" panose="020B0604030504040204" pitchFamily="50" charset="-128"/>
              </a:rPr>
              <a:t> of TICAD 9.</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3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On the occasion of TICAD9, </a:t>
            </a:r>
            <a:r>
              <a:rPr lang="en-US" sz="1200" b="1" dirty="0">
                <a:latin typeface="Meiryo UI" panose="020B0604030504040204" pitchFamily="50" charset="-128"/>
                <a:ea typeface="Meiryo UI" panose="020B0604030504040204" pitchFamily="50" charset="-128"/>
                <a:cs typeface="メイリオ" panose="020B0604030504040204" pitchFamily="50" charset="-128"/>
              </a:rPr>
              <a:t>324</a:t>
            </a:r>
            <a:r>
              <a:rPr lang="en" sz="1200" b="1" dirty="0">
                <a:latin typeface="Meiryo UI" panose="020B0604030504040204" pitchFamily="50" charset="-128"/>
                <a:ea typeface="Meiryo UI" panose="020B0604030504040204" pitchFamily="50" charset="-128"/>
                <a:cs typeface="メイリオ" panose="020B0604030504040204" pitchFamily="50" charset="-128"/>
              </a:rPr>
              <a:t> business-related cooperation documents</a:t>
            </a:r>
            <a:r>
              <a:rPr lang="en" sz="1200" dirty="0">
                <a:latin typeface="Meiryo UI" panose="020B0604030504040204" pitchFamily="50" charset="-128"/>
                <a:ea typeface="Meiryo UI" panose="020B0604030504040204" pitchFamily="50" charset="-128"/>
                <a:cs typeface="メイリオ" panose="020B0604030504040204" pitchFamily="50" charset="-128"/>
              </a:rPr>
              <a:t> were signed between the public and private sectors of Japan and Africa.</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3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In parallel with the Plenary Sessions, international organizations, private companies, civil society, etc. held </a:t>
            </a:r>
            <a:r>
              <a:rPr lang="en" sz="1200" b="1" dirty="0">
                <a:latin typeface="Meiryo UI" panose="020B0604030504040204" pitchFamily="50" charset="-128"/>
                <a:ea typeface="Meiryo UI" panose="020B0604030504040204" pitchFamily="50" charset="-128"/>
                <a:cs typeface="メイリオ" panose="020B0604030504040204" pitchFamily="50" charset="-128"/>
              </a:rPr>
              <a:t>more than 200 thematic events</a:t>
            </a:r>
            <a:r>
              <a:rPr lang="en" sz="12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48692D8B-B8E5-6D59-075C-8287EDDC023D}"/>
              </a:ext>
            </a:extLst>
          </p:cNvPr>
          <p:cNvSpPr txBox="1"/>
          <p:nvPr/>
        </p:nvSpPr>
        <p:spPr>
          <a:xfrm>
            <a:off x="8032546" y="3518045"/>
            <a:ext cx="1514939" cy="153888"/>
          </a:xfrm>
          <a:prstGeom prst="rect">
            <a:avLst/>
          </a:prstGeom>
          <a:noFill/>
          <a:ln w="12700">
            <a:noFill/>
            <a:prstDash val="solid"/>
          </a:ln>
        </p:spPr>
        <p:txBody>
          <a:bodyPr wrap="none" lIns="108000" tIns="0" rIns="108000" bIns="0" rtlCol="0" anchor="ctr" anchorCtr="0">
            <a:spAutoFit/>
          </a:bodyPr>
          <a:lstStyle/>
          <a:p>
            <a:pPr algn="ctr" rtl="0">
              <a:spcAft>
                <a:spcPts val="100"/>
              </a:spcAft>
              <a:buClr>
                <a:prstClr val="black"/>
              </a:buClr>
            </a:pPr>
            <a:r>
              <a:rPr lang="en" sz="1000" b="1" dirty="0">
                <a:latin typeface="Meiryo UI" panose="020B0604030504040204" pitchFamily="50" charset="-128"/>
                <a:ea typeface="Meiryo UI" panose="020B0604030504040204" pitchFamily="50" charset="-128"/>
              </a:rPr>
              <a:t>Opening Ceremony</a:t>
            </a:r>
          </a:p>
        </p:txBody>
      </p:sp>
      <p:sp>
        <p:nvSpPr>
          <p:cNvPr id="12" name="テキスト ボックス 11">
            <a:extLst>
              <a:ext uri="{FF2B5EF4-FFF2-40B4-BE49-F238E27FC236}">
                <a16:creationId xmlns:a16="http://schemas.microsoft.com/office/drawing/2014/main" id="{D3298535-1303-9A52-0EE1-947813B92C6E}"/>
              </a:ext>
            </a:extLst>
          </p:cNvPr>
          <p:cNvSpPr txBox="1"/>
          <p:nvPr/>
        </p:nvSpPr>
        <p:spPr>
          <a:xfrm>
            <a:off x="7604543" y="1972371"/>
            <a:ext cx="2258732" cy="123111"/>
          </a:xfrm>
          <a:prstGeom prst="rect">
            <a:avLst/>
          </a:prstGeom>
          <a:noFill/>
          <a:ln w="12700">
            <a:noFill/>
            <a:prstDash val="solid"/>
          </a:ln>
        </p:spPr>
        <p:txBody>
          <a:bodyPr wrap="none" lIns="108000" tIns="0" rIns="108000" bIns="0" rtlCol="0" anchor="ctr" anchorCtr="0">
            <a:spAutoFit/>
          </a:bodyPr>
          <a:lstStyle/>
          <a:p>
            <a:pPr algn="ctr" rtl="0">
              <a:spcAft>
                <a:spcPts val="100"/>
              </a:spcAft>
              <a:buClr>
                <a:prstClr val="black"/>
              </a:buClr>
            </a:pPr>
            <a:r>
              <a:rPr lang="en" sz="800" b="1" dirty="0">
                <a:latin typeface="Meiryo UI" panose="020B0604030504040204" pitchFamily="50" charset="-128"/>
                <a:ea typeface="Meiryo UI" panose="020B0604030504040204" pitchFamily="50" charset="-128"/>
              </a:rPr>
              <a:t>Group photograph of the participants</a:t>
            </a:r>
          </a:p>
        </p:txBody>
      </p:sp>
      <p:sp>
        <p:nvSpPr>
          <p:cNvPr id="2" name="楕円 1">
            <a:extLst>
              <a:ext uri="{FF2B5EF4-FFF2-40B4-BE49-F238E27FC236}">
                <a16:creationId xmlns:a16="http://schemas.microsoft.com/office/drawing/2014/main" id="{399D3560-672F-367F-3868-978DB54EC582}"/>
              </a:ext>
            </a:extLst>
          </p:cNvPr>
          <p:cNvSpPr/>
          <p:nvPr/>
        </p:nvSpPr>
        <p:spPr>
          <a:xfrm>
            <a:off x="9525114" y="6486352"/>
            <a:ext cx="350023" cy="344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
              <a:t>1</a:t>
            </a:r>
          </a:p>
        </p:txBody>
      </p:sp>
      <p:sp>
        <p:nvSpPr>
          <p:cNvPr id="3" name="タイトル 3">
            <a:extLst>
              <a:ext uri="{FF2B5EF4-FFF2-40B4-BE49-F238E27FC236}">
                <a16:creationId xmlns:a16="http://schemas.microsoft.com/office/drawing/2014/main" id="{0329B45B-44C1-6307-24CB-A2AE8C8B0513}"/>
              </a:ext>
            </a:extLst>
          </p:cNvPr>
          <p:cNvSpPr txBox="1"/>
          <p:nvPr/>
        </p:nvSpPr>
        <p:spPr>
          <a:xfrm>
            <a:off x="0" y="-5756"/>
            <a:ext cx="9906000" cy="369668"/>
          </a:xfrm>
          <a:prstGeom prst="rect">
            <a:avLst/>
          </a:prstGeom>
          <a:solidFill>
            <a:srgbClr val="002060"/>
          </a:solidFill>
          <a:ln>
            <a:noFill/>
          </a:ln>
        </p:spPr>
        <p:txBody>
          <a:bodyPr vert="horz" lIns="91427" tIns="45714" rIns="91427" bIns="45714" rtlCol="0" anchor="ctr">
            <a:noAutofit/>
          </a:bodyPr>
          <a:lstStyle>
            <a:lvl1pPr algn="ctr" defTabSz="914276" rtl="0" eaLnBrk="1" latinLnBrk="0" hangingPunct="1">
              <a:spcBef>
                <a:spcPct val="0"/>
              </a:spcBef>
              <a:buNone/>
              <a:defRPr kumimoji="1" sz="4400" kern="1200">
                <a:solidFill>
                  <a:schemeClr val="tx1"/>
                </a:solidFill>
                <a:latin typeface="+mj-lt"/>
                <a:ea typeface="+mj-ea"/>
                <a:cs typeface="+mj-cs"/>
              </a:defRPr>
            </a:lvl1pPr>
          </a:lstStyle>
          <a:p>
            <a:pPr algn="l" rtl="0"/>
            <a:r>
              <a:rPr lang="en"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            The Ninth Tokyo International Conference on African Development (TICAD 9) </a:t>
            </a:r>
          </a:p>
          <a:p>
            <a:pPr algn="l" rtl="0"/>
            <a:r>
              <a:rPr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　　　　　　　　　　　　　　　　　　　　　　　　　　</a:t>
            </a:r>
            <a:r>
              <a:rPr lang="en"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(in Yokohama on 20th - 22nd August)</a:t>
            </a:r>
          </a:p>
        </p:txBody>
      </p:sp>
      <p:sp>
        <p:nvSpPr>
          <p:cNvPr id="5" name="テキスト ボックス 1">
            <a:extLst>
              <a:ext uri="{FF2B5EF4-FFF2-40B4-BE49-F238E27FC236}">
                <a16:creationId xmlns:a16="http://schemas.microsoft.com/office/drawing/2014/main" id="{440ACC0B-124E-216F-786B-90BD7BE9B8A8}"/>
              </a:ext>
            </a:extLst>
          </p:cNvPr>
          <p:cNvSpPr txBox="1"/>
          <p:nvPr/>
        </p:nvSpPr>
        <p:spPr>
          <a:xfrm>
            <a:off x="7437081" y="-16237"/>
            <a:ext cx="2468919" cy="433248"/>
          </a:xfrm>
          <a:prstGeom prst="rect">
            <a:avLst/>
          </a:prstGeom>
          <a:noFill/>
          <a:ln>
            <a:noFill/>
            <a:prstDash val="sysDash"/>
          </a:ln>
        </p:spPr>
        <p:txBody>
          <a:bodyPr wrap="none" lIns="91427" tIns="45714" rIns="91427" bIns="45714" rtlCol="0">
            <a:spAutoFit/>
          </a:bodyPr>
          <a:lstStyle/>
          <a:p>
            <a:pPr algn="r" rtl="0">
              <a:lnSpc>
                <a:spcPts val="1400"/>
              </a:lnSpc>
            </a:pPr>
            <a:r>
              <a:rPr lang="en" sz="105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August 2025</a:t>
            </a:r>
            <a:endParaRPr lang="en-US" altLang="ja-JP" sz="105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r" rtl="0">
              <a:lnSpc>
                <a:spcPts val="1400"/>
              </a:lnSpc>
            </a:pPr>
            <a:r>
              <a:rPr lang="en" sz="105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Ministry of Foreign Affairs of Japan</a:t>
            </a:r>
          </a:p>
        </p:txBody>
      </p:sp>
      <p:pic>
        <p:nvPicPr>
          <p:cNvPr id="7" name="図 6">
            <a:extLst>
              <a:ext uri="{FF2B5EF4-FFF2-40B4-BE49-F238E27FC236}">
                <a16:creationId xmlns:a16="http://schemas.microsoft.com/office/drawing/2014/main" id="{FC1D53D4-0B24-14D3-06CD-B5ACAD3EF20A}"/>
              </a:ext>
            </a:extLst>
          </p:cNvPr>
          <p:cNvPicPr>
            <a:picLocks noChangeAspect="1"/>
          </p:cNvPicPr>
          <p:nvPr/>
        </p:nvPicPr>
        <p:blipFill>
          <a:blip r:embed="rId3"/>
          <a:stretch>
            <a:fillRect/>
          </a:stretch>
        </p:blipFill>
        <p:spPr>
          <a:xfrm>
            <a:off x="85863" y="-5756"/>
            <a:ext cx="505460" cy="444910"/>
          </a:xfrm>
          <a:prstGeom prst="rect">
            <a:avLst/>
          </a:prstGeom>
        </p:spPr>
      </p:pic>
      <p:pic>
        <p:nvPicPr>
          <p:cNvPr id="16" name="図 15" descr="会議室に集まる人々&#10;&#10;AI によって生成されたコンテンツは間違っている可能性があります。">
            <a:extLst>
              <a:ext uri="{FF2B5EF4-FFF2-40B4-BE49-F238E27FC236}">
                <a16:creationId xmlns:a16="http://schemas.microsoft.com/office/drawing/2014/main" id="{31ADCE43-EF69-AF10-ACCE-F6FFDB29F4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783" y="2138493"/>
            <a:ext cx="2013796" cy="1343201"/>
          </a:xfrm>
          <a:prstGeom prst="rect">
            <a:avLst/>
          </a:prstGeom>
        </p:spPr>
      </p:pic>
      <p:pic>
        <p:nvPicPr>
          <p:cNvPr id="11" name="図 10" descr="スーツを着た男性グループの写真&#10;&#10;AI によって生成されたコンテンツは間違っている可能性があります。">
            <a:extLst>
              <a:ext uri="{FF2B5EF4-FFF2-40B4-BE49-F238E27FC236}">
                <a16:creationId xmlns:a16="http://schemas.microsoft.com/office/drawing/2014/main" id="{CD25BAB8-5EFB-9D7B-EC54-AA1C8C961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3240" y="552409"/>
            <a:ext cx="2095574" cy="1397587"/>
          </a:xfrm>
          <a:prstGeom prst="rect">
            <a:avLst/>
          </a:prstGeom>
        </p:spPr>
      </p:pic>
      <p:sp>
        <p:nvSpPr>
          <p:cNvPr id="6" name="テキスト ボックス 5">
            <a:extLst>
              <a:ext uri="{FF2B5EF4-FFF2-40B4-BE49-F238E27FC236}">
                <a16:creationId xmlns:a16="http://schemas.microsoft.com/office/drawing/2014/main" id="{C41856E2-95D1-8397-7EEC-4421D2AB1C99}"/>
              </a:ext>
            </a:extLst>
          </p:cNvPr>
          <p:cNvSpPr txBox="1"/>
          <p:nvPr/>
        </p:nvSpPr>
        <p:spPr>
          <a:xfrm>
            <a:off x="2966288" y="1164751"/>
            <a:ext cx="4762495" cy="186091"/>
          </a:xfrm>
          <a:prstGeom prst="rect">
            <a:avLst/>
          </a:prstGeom>
          <a:noFill/>
          <a:ln w="12700">
            <a:noFill/>
            <a:prstDash val="solid"/>
          </a:ln>
        </p:spPr>
        <p:txBody>
          <a:bodyPr wrap="square" lIns="108000" tIns="0" rIns="108000" bIns="0" rtlCol="0" anchor="ctr" anchorCtr="0">
            <a:noAutofit/>
          </a:bodyPr>
          <a:lstStyle/>
          <a:p>
            <a:pPr marR="0" lvl="0" algn="l" defTabSz="914400" rtl="0" eaLnBrk="1" fontAlgn="auto" latinLnBrk="0" hangingPunct="1">
              <a:lnSpc>
                <a:spcPts val="2100"/>
              </a:lnSpc>
              <a:spcBef>
                <a:spcPts val="0"/>
              </a:spcBef>
              <a:spcAft>
                <a:spcPts val="0"/>
              </a:spcAft>
              <a:buClrTx/>
              <a:buSzTx/>
              <a:tabLst/>
              <a:defRPr/>
            </a:pPr>
            <a:r>
              <a:rPr lang="en"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en" sz="10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United Nations, UNDP, World Bank, African Union Commission (AUC) </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タイトル 1"/>
          <p:cNvSpPr txBox="1"/>
          <p:nvPr/>
        </p:nvSpPr>
        <p:spPr>
          <a:xfrm>
            <a:off x="61760" y="438233"/>
            <a:ext cx="1633689" cy="283820"/>
          </a:xfrm>
          <a:prstGeom prst="rect">
            <a:avLst/>
          </a:prstGeom>
          <a:solidFill>
            <a:schemeClr val="accent5">
              <a:lumMod val="50000"/>
            </a:schemeClr>
          </a:solidFill>
          <a:ln>
            <a:solidFill>
              <a:schemeClr val="accent5">
                <a:lumMod val="50000"/>
              </a:schemeClr>
            </a:solidFill>
          </a:ln>
        </p:spPr>
        <p:txBody>
          <a:bodyPr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1400" b="1" dirty="0">
                <a:solidFill>
                  <a:schemeClr val="bg1"/>
                </a:solidFill>
                <a:latin typeface="Meiryo UI" panose="020B0604030504040204" pitchFamily="50" charset="-128"/>
                <a:ea typeface="Meiryo UI" panose="020B0604030504040204" pitchFamily="50" charset="-128"/>
              </a:rPr>
              <a:t>1. Participants</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590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C4C1E11-8108-05DE-6024-092AB6809AD7}"/>
              </a:ext>
            </a:extLst>
          </p:cNvPr>
          <p:cNvSpPr txBox="1"/>
          <p:nvPr/>
        </p:nvSpPr>
        <p:spPr>
          <a:xfrm>
            <a:off x="15788" y="14806"/>
            <a:ext cx="4079962" cy="338845"/>
          </a:xfrm>
          <a:prstGeom prst="rect">
            <a:avLst/>
          </a:prstGeom>
          <a:solidFill>
            <a:schemeClr val="accent5">
              <a:lumMod val="50000"/>
            </a:schemeClr>
          </a:solidFill>
          <a:ln>
            <a:solidFill>
              <a:schemeClr val="accent5">
                <a:lumMod val="50000"/>
              </a:schemeClr>
            </a:solidFill>
          </a:ln>
        </p:spPr>
        <p:txBody>
          <a:bodyPr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2000" b="1" dirty="0">
                <a:solidFill>
                  <a:schemeClr val="bg1"/>
                </a:solidFill>
                <a:latin typeface="Meiryo UI" panose="020B0604030504040204" pitchFamily="50" charset="-128"/>
                <a:ea typeface="Meiryo UI" panose="020B0604030504040204" pitchFamily="50" charset="-128"/>
              </a:rPr>
              <a:t>3. Overview of Each Meeting</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5" name="コンテンツ プレースホルダ 2">
            <a:extLst>
              <a:ext uri="{FF2B5EF4-FFF2-40B4-BE49-F238E27FC236}">
                <a16:creationId xmlns:a16="http://schemas.microsoft.com/office/drawing/2014/main" id="{B41FD28B-AB30-792F-68DA-F5A97B169F97}"/>
              </a:ext>
            </a:extLst>
          </p:cNvPr>
          <p:cNvSpPr txBox="1"/>
          <p:nvPr/>
        </p:nvSpPr>
        <p:spPr>
          <a:xfrm>
            <a:off x="24497" y="3351186"/>
            <a:ext cx="7773684" cy="1219588"/>
          </a:xfrm>
          <a:prstGeom prst="rect">
            <a:avLst/>
          </a:prstGeom>
          <a:ln w="19050">
            <a:solidFill>
              <a:schemeClr val="tx2"/>
            </a:solidFill>
          </a:ln>
        </p:spPr>
        <p:txBody>
          <a:bodyPr vert="horz" lIns="72000" tIns="0" rIns="72000" bIns="0" rtlCol="0" anchor="ctr" anchorCtr="0">
            <a:noAutofit/>
          </a:bodyPr>
          <a:lstStyle/>
          <a:p>
            <a:pPr rtl="0">
              <a:lnSpc>
                <a:spcPts val="1400"/>
              </a:lnSpc>
            </a:pPr>
            <a:r>
              <a:rPr lang="en" sz="1200" b="1" dirty="0">
                <a:latin typeface="Meiryo UI" panose="020B0604030504040204" pitchFamily="50" charset="-128"/>
                <a:ea typeface="Meiryo UI" panose="020B0604030504040204" pitchFamily="50" charset="-128"/>
                <a:cs typeface="メイリオ" panose="020B0604030504040204" pitchFamily="50" charset="-128"/>
              </a:rPr>
              <a:t>Plenary Session 2 </a:t>
            </a:r>
            <a:r>
              <a:rPr lang="en" sz="1200" b="1" dirty="0">
                <a:latin typeface="Meiryo UI" panose="020B0604030504040204" pitchFamily="50" charset="-128"/>
                <a:ea typeface="Meiryo UI" panose="020B0604030504040204" pitchFamily="50" charset="-128"/>
              </a:rPr>
              <a:t>(Economy)</a:t>
            </a:r>
            <a:endParaRPr lang="en-US" altLang="ja-JP" sz="1200" dirty="0">
              <a:latin typeface="Meiryo UI" panose="020B0604030504040204" pitchFamily="50" charset="-128"/>
              <a:ea typeface="Meiryo UI" panose="020B0604030504040204" pitchFamily="50" charset="-128"/>
            </a:endParaRPr>
          </a:p>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rPr>
              <a:t>Former Prime Minister Kishida </a:t>
            </a:r>
            <a:r>
              <a:rPr lang="en" sz="1200" dirty="0">
                <a:latin typeface="Meiryo UI" panose="020B0604030504040204" pitchFamily="50" charset="-128"/>
                <a:ea typeface="Meiryo UI" panose="020B0604030504040204" pitchFamily="50" charset="-128"/>
              </a:rPr>
              <a:t>introduced Japan's initiatives in relevant fields, including promoting sustainable growth leveraging the vitality of the private sector, strengthening regional integration and connectivity with other regions, and economic diversification by enhancing industrial ecosystems. </a:t>
            </a:r>
            <a:r>
              <a:rPr lang="en" sz="1200" dirty="0">
                <a:latin typeface="Meiryo UI" panose="020B0604030504040204" pitchFamily="50" charset="-128"/>
                <a:ea typeface="Meiryo UI" panose="020B0604030504040204" pitchFamily="50" charset="-128"/>
                <a:cs typeface="メイリオ" panose="020B0604030504040204" pitchFamily="50" charset="-128"/>
              </a:rPr>
              <a:t>African countries expressed expectations for further investment of Japanese companies in Africa and strengthened partnerships.</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コンテンツ プレースホルダ 2">
            <a:extLst>
              <a:ext uri="{FF2B5EF4-FFF2-40B4-BE49-F238E27FC236}">
                <a16:creationId xmlns:a16="http://schemas.microsoft.com/office/drawing/2014/main" id="{1B284AD9-D22C-4F45-859D-44CACAB6A040}"/>
              </a:ext>
            </a:extLst>
          </p:cNvPr>
          <p:cNvSpPr txBox="1"/>
          <p:nvPr/>
        </p:nvSpPr>
        <p:spPr>
          <a:xfrm>
            <a:off x="26683" y="4574855"/>
            <a:ext cx="7771498" cy="1219588"/>
          </a:xfrm>
          <a:prstGeom prst="rect">
            <a:avLst/>
          </a:prstGeom>
          <a:ln w="19050">
            <a:solidFill>
              <a:schemeClr val="tx2"/>
            </a:solidFill>
          </a:ln>
        </p:spPr>
        <p:txBody>
          <a:bodyPr vert="horz" lIns="72000" tIns="0" rIns="72000" bIns="0" rtlCol="0" anchor="ctr" anchorCtr="0">
            <a:noAutofit/>
          </a:bodyPr>
          <a:lstStyle/>
          <a:p>
            <a:pPr rtl="0">
              <a:lnSpc>
                <a:spcPts val="1300"/>
              </a:lnSpc>
            </a:pPr>
            <a:r>
              <a:rPr lang="en" sz="1100" b="1" dirty="0">
                <a:latin typeface="Meiryo UI" panose="020B0604030504040204" pitchFamily="50" charset="-128"/>
                <a:ea typeface="Meiryo UI" panose="020B0604030504040204" pitchFamily="50" charset="-128"/>
              </a:rPr>
              <a:t>Plenary Session 3 (Society)</a:t>
            </a:r>
            <a:endParaRPr lang="en-US" altLang="ja-JP" sz="1100" dirty="0">
              <a:latin typeface="Meiryo UI" panose="020B0604030504040204" pitchFamily="50" charset="-128"/>
              <a:ea typeface="Meiryo UI" panose="020B0604030504040204" pitchFamily="50" charset="-128"/>
            </a:endParaRPr>
          </a:p>
          <a:p>
            <a:pPr marL="285750" indent="-285750" rtl="0">
              <a:lnSpc>
                <a:spcPts val="1300"/>
              </a:lnSpc>
              <a:buFont typeface="Wingdings" panose="05000000000000000000" pitchFamily="2" charset="2"/>
              <a:buChar char="l"/>
            </a:pPr>
            <a:r>
              <a:rPr lang="en" sz="1100" b="1" dirty="0">
                <a:latin typeface="Meiryo UI" panose="020B0604030504040204" pitchFamily="50" charset="-128"/>
                <a:ea typeface="Meiryo UI" panose="020B0604030504040204" pitchFamily="50" charset="-128"/>
              </a:rPr>
              <a:t>Former Prime Minister Kishida</a:t>
            </a:r>
            <a:r>
              <a:rPr lang="en" sz="1100" dirty="0">
                <a:latin typeface="Meiryo UI" panose="020B0604030504040204" pitchFamily="50" charset="-128"/>
                <a:ea typeface="Meiryo UI" panose="020B0604030504040204" pitchFamily="50" charset="-128"/>
              </a:rPr>
              <a:t> introduced Japan's future initiatives in Africa in the areas of education and human resource development, health, environment, and disaster prevention. African countries pointed out that it is essential to take measures such as improving access to quality education, investment in human capital such as vocational training, empowerment of youth and women, strengthening health systems, water and sanitation, climate change countermeasures, and disaster prevention measures. Furthermore, they expressed expectations for Japan’s initiatives.</a:t>
            </a:r>
          </a:p>
        </p:txBody>
      </p:sp>
      <p:sp>
        <p:nvSpPr>
          <p:cNvPr id="9" name="楕円 8">
            <a:extLst>
              <a:ext uri="{FF2B5EF4-FFF2-40B4-BE49-F238E27FC236}">
                <a16:creationId xmlns:a16="http://schemas.microsoft.com/office/drawing/2014/main" id="{354BE57A-97F8-D668-CEAD-7CEF5F0C4465}"/>
              </a:ext>
            </a:extLst>
          </p:cNvPr>
          <p:cNvSpPr/>
          <p:nvPr/>
        </p:nvSpPr>
        <p:spPr>
          <a:xfrm>
            <a:off x="9525114" y="6503770"/>
            <a:ext cx="350023" cy="344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
              <a:t>2</a:t>
            </a:r>
          </a:p>
        </p:txBody>
      </p:sp>
      <p:sp>
        <p:nvSpPr>
          <p:cNvPr id="10" name="コンテンツ プレースホルダ 2">
            <a:extLst>
              <a:ext uri="{FF2B5EF4-FFF2-40B4-BE49-F238E27FC236}">
                <a16:creationId xmlns:a16="http://schemas.microsoft.com/office/drawing/2014/main" id="{8E077AF5-85E8-0424-1548-3F4499DADBEC}"/>
              </a:ext>
            </a:extLst>
          </p:cNvPr>
          <p:cNvSpPr txBox="1"/>
          <p:nvPr/>
        </p:nvSpPr>
        <p:spPr>
          <a:xfrm>
            <a:off x="27292" y="2450479"/>
            <a:ext cx="7773684" cy="906402"/>
          </a:xfrm>
          <a:prstGeom prst="rect">
            <a:avLst/>
          </a:prstGeom>
          <a:ln w="19050">
            <a:solidFill>
              <a:schemeClr val="tx2"/>
            </a:solidFill>
          </a:ln>
        </p:spPr>
        <p:txBody>
          <a:bodyPr vert="horz" lIns="72000" tIns="0" rIns="72000" bIns="0" rtlCol="0" anchor="ctr" anchorCtr="0">
            <a:noAutofit/>
          </a:bodyPr>
          <a:lstStyle/>
          <a:p>
            <a:pPr rtl="0">
              <a:lnSpc>
                <a:spcPts val="1400"/>
              </a:lnSpc>
            </a:pPr>
            <a:r>
              <a:rPr lang="en" sz="1200" b="1" dirty="0">
                <a:latin typeface="Meiryo UI" panose="020B0604030504040204" pitchFamily="50" charset="-128"/>
                <a:ea typeface="Meiryo UI" panose="020B0604030504040204" pitchFamily="50" charset="-128"/>
                <a:cs typeface="メイリオ" panose="020B0604030504040204" pitchFamily="50" charset="-128"/>
              </a:rPr>
              <a:t>Plenary Session 1 (Peace </a:t>
            </a:r>
            <a:r>
              <a:rPr lang="en" sz="1200" b="1">
                <a:latin typeface="Meiryo UI" panose="020B0604030504040204" pitchFamily="50" charset="-128"/>
                <a:ea typeface="Meiryo UI" panose="020B0604030504040204" pitchFamily="50" charset="-128"/>
                <a:cs typeface="メイリオ" panose="020B0604030504040204" pitchFamily="50" charset="-128"/>
              </a:rPr>
              <a:t>and Stability)</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rPr>
              <a:t>Former Prime Minister Kishida, who served as acting co-chair of TICAD 9</a:t>
            </a:r>
            <a:r>
              <a:rPr lang="en" sz="1200" dirty="0">
                <a:latin typeface="Meiryo UI" panose="020B0604030504040204" pitchFamily="50" charset="-128"/>
                <a:ea typeface="Meiryo UI" panose="020B0604030504040204" pitchFamily="50" charset="-128"/>
              </a:rPr>
              <a:t>, stated that peace and stability are the foundation of sustainable economic growth and an inclusive society and introduced Japan's initiatives in this area. African countries expressed their expectations for Japan’s initiatives.</a:t>
            </a:r>
            <a:endParaRPr lang="en-US" altLang="ja-JP" sz="1200" dirty="0">
              <a:latin typeface="Meiryo UI" panose="020B0604030504040204" pitchFamily="50" charset="-128"/>
              <a:ea typeface="Meiryo UI" panose="020B0604030504040204" pitchFamily="50" charset="-128"/>
            </a:endParaRPr>
          </a:p>
        </p:txBody>
      </p:sp>
      <p:sp>
        <p:nvSpPr>
          <p:cNvPr id="3" name="コンテンツ プレースホルダ 2">
            <a:extLst>
              <a:ext uri="{FF2B5EF4-FFF2-40B4-BE49-F238E27FC236}">
                <a16:creationId xmlns:a16="http://schemas.microsoft.com/office/drawing/2014/main" id="{108F039A-D5D1-CB8B-C4B6-4486F174BEC0}"/>
              </a:ext>
            </a:extLst>
          </p:cNvPr>
          <p:cNvSpPr txBox="1"/>
          <p:nvPr/>
        </p:nvSpPr>
        <p:spPr>
          <a:xfrm>
            <a:off x="26927" y="365730"/>
            <a:ext cx="7774048" cy="2079899"/>
          </a:xfrm>
          <a:prstGeom prst="rect">
            <a:avLst/>
          </a:prstGeom>
          <a:ln w="19050">
            <a:solidFill>
              <a:schemeClr val="tx2"/>
            </a:solidFill>
          </a:ln>
        </p:spPr>
        <p:txBody>
          <a:bodyPr vert="horz" lIns="72000" tIns="0" rIns="72000" bIns="0" rtlCol="0" anchor="ctr" anchorCtr="0">
            <a:noAutofit/>
          </a:bodyPr>
          <a:lstStyle/>
          <a:p>
            <a:pPr rtl="0">
              <a:lnSpc>
                <a:spcPts val="1400"/>
              </a:lnSpc>
            </a:pPr>
            <a:r>
              <a:rPr lang="en" sz="1200" b="1" dirty="0">
                <a:latin typeface="Meiryo UI" panose="020B0604030504040204" pitchFamily="50" charset="-128"/>
                <a:ea typeface="Meiryo UI" panose="020B0604030504040204" pitchFamily="50" charset="-128"/>
                <a:cs typeface="メイリオ" panose="020B0604030504040204" pitchFamily="50" charset="-128"/>
              </a:rPr>
              <a:t>Opening Ceremony　</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4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rPr>
              <a:t>Prime Minister Ishiba stated that Japan had consistently believed in the future of Africa since the establishment of TICAD in 1993 and would continue to be a reliable partner for Africa. Prime Minister Ishiba also explained the importance of </a:t>
            </a:r>
            <a:r>
              <a:rPr lang="en" sz="1200" b="1" dirty="0">
                <a:latin typeface="Meiryo UI" panose="020B0604030504040204" pitchFamily="50" charset="-128"/>
                <a:ea typeface="Meiryo UI" panose="020B0604030504040204" pitchFamily="50" charset="-128"/>
              </a:rPr>
              <a:t>“co-creation of innovative solutions”</a:t>
            </a:r>
            <a:r>
              <a:rPr lang="en" sz="1200" dirty="0">
                <a:latin typeface="Meiryo UI" panose="020B0604030504040204" pitchFamily="50" charset="-128"/>
                <a:ea typeface="Meiryo UI" panose="020B0604030504040204" pitchFamily="50" charset="-128"/>
              </a:rPr>
              <a:t>, which is the theme of TICAD 9, expressed Japan's commitment to working together with Africa to address global challenges, and announced Japan’s specific initiatives.</a:t>
            </a:r>
            <a:endParaRPr lang="en-US" altLang="ja-JP" sz="1200" dirty="0">
              <a:latin typeface="Meiryo UI" panose="020B0604030504040204" pitchFamily="50" charset="-128"/>
              <a:ea typeface="Meiryo UI" panose="020B0604030504040204" pitchFamily="50" charset="-128"/>
            </a:endParaRPr>
          </a:p>
          <a:p>
            <a:pPr marL="285750" indent="-285750" rtl="0">
              <a:lnSpc>
                <a:spcPts val="14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rPr>
              <a:t>Angolan President Lourenço, co-chair of the TICAD 9, stressed the importance of mechanisms to facilitate financing necessary for addressing Africa's development challenges, such as health, education, food security, energy infrastructure development, trade, and digitalization. Furthermore, President Lourenço spoke on the importance of peace and security, and UN Security Council reform.</a:t>
            </a:r>
            <a:endParaRPr lang="en-US" altLang="ja-JP" sz="1200" dirty="0">
              <a:latin typeface="Meiryo UI" panose="020B0604030504040204" pitchFamily="50" charset="-128"/>
              <a:ea typeface="Meiryo UI" panose="020B0604030504040204" pitchFamily="50" charset="-128"/>
            </a:endParaRPr>
          </a:p>
        </p:txBody>
      </p:sp>
      <p:sp>
        <p:nvSpPr>
          <p:cNvPr id="8" name="コンテンツ プレースホルダ 2">
            <a:extLst>
              <a:ext uri="{FF2B5EF4-FFF2-40B4-BE49-F238E27FC236}">
                <a16:creationId xmlns:a16="http://schemas.microsoft.com/office/drawing/2014/main" id="{CD79F1F9-B0DB-4E26-6A77-13D6AA510933}"/>
              </a:ext>
            </a:extLst>
          </p:cNvPr>
          <p:cNvSpPr txBox="1"/>
          <p:nvPr/>
        </p:nvSpPr>
        <p:spPr>
          <a:xfrm>
            <a:off x="26680" y="5794443"/>
            <a:ext cx="7771498" cy="1000807"/>
          </a:xfrm>
          <a:prstGeom prst="rect">
            <a:avLst/>
          </a:prstGeom>
          <a:ln w="19050">
            <a:solidFill>
              <a:schemeClr val="tx2"/>
            </a:solidFill>
          </a:ln>
        </p:spPr>
        <p:txBody>
          <a:bodyPr vert="horz" lIns="72000" tIns="0" rIns="72000" bIns="0" rtlCol="0" anchor="ctr" anchorCtr="0">
            <a:noAutofit/>
          </a:bodyPr>
          <a:lstStyle/>
          <a:p>
            <a:pPr rtl="0">
              <a:lnSpc>
                <a:spcPts val="1300"/>
              </a:lnSpc>
            </a:pPr>
            <a:r>
              <a:rPr lang="en" sz="1100" b="1" dirty="0">
                <a:latin typeface="Meiryo UI" panose="020B0604030504040204" pitchFamily="50" charset="-128"/>
                <a:ea typeface="Meiryo UI" panose="020B0604030504040204" pitchFamily="50" charset="-128"/>
              </a:rPr>
              <a:t>Closing Ceremony and Joint Press Conference</a:t>
            </a:r>
            <a:endParaRPr lang="en-US" altLang="ja-JP" sz="1100" b="1" dirty="0">
              <a:latin typeface="Meiryo UI" panose="020B0604030504040204" pitchFamily="50" charset="-128"/>
              <a:ea typeface="Meiryo UI" panose="020B0604030504040204" pitchFamily="50" charset="-128"/>
            </a:endParaRPr>
          </a:p>
          <a:p>
            <a:pPr marL="285750" indent="-285750">
              <a:lnSpc>
                <a:spcPts val="1300"/>
              </a:lnSpc>
              <a:buFont typeface="Wingdings" panose="05000000000000000000" pitchFamily="2" charset="2"/>
              <a:buChar char="l"/>
            </a:pPr>
            <a:r>
              <a:rPr lang="en" sz="1100" b="1" dirty="0">
                <a:latin typeface="Meiryo UI" panose="020B0604030504040204" pitchFamily="50" charset="-128"/>
                <a:ea typeface="Meiryo UI" panose="020B0604030504040204" pitchFamily="50" charset="-128"/>
              </a:rPr>
              <a:t>Prime Minister Ishiba</a:t>
            </a:r>
            <a:r>
              <a:rPr lang="en" sz="1100" dirty="0">
                <a:latin typeface="Meiryo UI" panose="020B0604030504040204" pitchFamily="50" charset="-128"/>
                <a:ea typeface="Meiryo UI" panose="020B0604030504040204" pitchFamily="50" charset="-128"/>
              </a:rPr>
              <a:t> stated that Japan will use TICAD 9 as an opportunity to expand investment in Africa's future, strengthen industrial cooperation, and work to develop human resources. Prime Minister Ishiba then stated that Japan will </a:t>
            </a:r>
            <a:r>
              <a:rPr lang="en" sz="1100" b="1" dirty="0">
                <a:latin typeface="Meiryo UI" panose="020B0604030504040204" pitchFamily="50" charset="-128"/>
                <a:ea typeface="Meiryo UI" panose="020B0604030504040204" pitchFamily="50" charset="-128"/>
              </a:rPr>
              <a:t>work </a:t>
            </a:r>
            <a:r>
              <a:rPr lang="en" sz="1100" b="1">
                <a:latin typeface="Meiryo UI" panose="020B0604030504040204" pitchFamily="50" charset="-128"/>
                <a:ea typeface="Meiryo UI" panose="020B0604030504040204" pitchFamily="50" charset="-128"/>
              </a:rPr>
              <a:t>to continuously </a:t>
            </a:r>
            <a:r>
              <a:rPr lang="en" sz="1100" b="1" dirty="0">
                <a:latin typeface="Meiryo UI" panose="020B0604030504040204" pitchFamily="50" charset="-128"/>
                <a:ea typeface="Meiryo UI" panose="020B0604030504040204" pitchFamily="50" charset="-128"/>
              </a:rPr>
              <a:t>develop TICAD into </a:t>
            </a:r>
            <a:r>
              <a:rPr lang="en" sz="1100" b="1">
                <a:latin typeface="Meiryo UI" panose="020B0604030504040204" pitchFamily="50" charset="-128"/>
                <a:ea typeface="Meiryo UI" panose="020B0604030504040204" pitchFamily="50" charset="-128"/>
              </a:rPr>
              <a:t>something better, while building upon the original concept</a:t>
            </a:r>
            <a:r>
              <a:rPr lang="en" altLang="ja-JP" sz="1100" b="1">
                <a:latin typeface="Meiryo UI" panose="020B0604030504040204" pitchFamily="50" charset="-128"/>
                <a:ea typeface="Meiryo UI" panose="020B0604030504040204" pitchFamily="50" charset="-128"/>
              </a:rPr>
              <a:t> </a:t>
            </a:r>
            <a:r>
              <a:rPr lang="en" altLang="ja-JP" sz="1100" b="1" dirty="0">
                <a:latin typeface="Meiryo UI" panose="020B0604030504040204" pitchFamily="50" charset="-128"/>
                <a:ea typeface="Meiryo UI" panose="020B0604030504040204" pitchFamily="50" charset="-128"/>
              </a:rPr>
              <a:t>of TICAD </a:t>
            </a:r>
            <a:r>
              <a:rPr lang="en" altLang="ja-JP" sz="1100" b="1">
                <a:latin typeface="Meiryo UI" panose="020B0604030504040204" pitchFamily="50" charset="-128"/>
                <a:ea typeface="Meiryo UI" panose="020B0604030504040204" pitchFamily="50" charset="-128"/>
              </a:rPr>
              <a:t>and heeding </a:t>
            </a:r>
            <a:r>
              <a:rPr lang="en" altLang="ja-JP" sz="1100" b="1" dirty="0">
                <a:latin typeface="Meiryo UI" panose="020B0604030504040204" pitchFamily="50" charset="-128"/>
                <a:ea typeface="Meiryo UI" panose="020B0604030504040204" pitchFamily="50" charset="-128"/>
              </a:rPr>
              <a:t>the opinions </a:t>
            </a:r>
            <a:r>
              <a:rPr lang="en" altLang="ja-JP" sz="1100" b="1">
                <a:latin typeface="Meiryo UI" panose="020B0604030504040204" pitchFamily="50" charset="-128"/>
                <a:ea typeface="Meiryo UI" panose="020B0604030504040204" pitchFamily="50" charset="-128"/>
              </a:rPr>
              <a:t>of stakeholders</a:t>
            </a:r>
            <a:r>
              <a:rPr lang="en" sz="1100" b="1">
                <a:latin typeface="Meiryo UI" panose="020B0604030504040204" pitchFamily="50" charset="-128"/>
                <a:ea typeface="Meiryo UI" panose="020B0604030504040204" pitchFamily="50" charset="-128"/>
              </a:rPr>
              <a:t>.</a:t>
            </a:r>
            <a:r>
              <a:rPr lang="en" sz="1100">
                <a:latin typeface="Meiryo UI" panose="020B0604030504040204" pitchFamily="50" charset="-128"/>
                <a:ea typeface="Meiryo UI" panose="020B0604030504040204" pitchFamily="50" charset="-128"/>
              </a:rPr>
              <a:t> </a:t>
            </a:r>
            <a:r>
              <a:rPr lang="en" sz="1100" dirty="0">
                <a:latin typeface="Meiryo UI" panose="020B0604030504040204" pitchFamily="50" charset="-128"/>
                <a:ea typeface="Meiryo UI" panose="020B0604030504040204" pitchFamily="50" charset="-128"/>
              </a:rPr>
              <a:t>A declaration document was adopted.</a:t>
            </a:r>
          </a:p>
        </p:txBody>
      </p:sp>
      <p:pic>
        <p:nvPicPr>
          <p:cNvPr id="7" name="図 6" descr="講堂にいる人たち&#10;&#10;AI によって生成されたコンテンツは間違っている可能性があります。">
            <a:extLst>
              <a:ext uri="{FF2B5EF4-FFF2-40B4-BE49-F238E27FC236}">
                <a16:creationId xmlns:a16="http://schemas.microsoft.com/office/drawing/2014/main" id="{CFDC054D-E3D9-0803-7096-E071907BE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3362" y="1975632"/>
            <a:ext cx="1993200" cy="1328800"/>
          </a:xfrm>
          <a:prstGeom prst="rect">
            <a:avLst/>
          </a:prstGeom>
        </p:spPr>
      </p:pic>
      <p:pic>
        <p:nvPicPr>
          <p:cNvPr id="12" name="図 11" descr="人, 民衆, 屋内, 群衆 が含まれている画像&#10;&#10;AI によって生成されたコンテンツは間違っている可能性があります。">
            <a:extLst>
              <a:ext uri="{FF2B5EF4-FFF2-40B4-BE49-F238E27FC236}">
                <a16:creationId xmlns:a16="http://schemas.microsoft.com/office/drawing/2014/main" id="{18902192-2FB3-8209-B184-275E4C0B0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363" y="5155644"/>
            <a:ext cx="1993200" cy="1329311"/>
          </a:xfrm>
          <a:prstGeom prst="rect">
            <a:avLst/>
          </a:prstGeom>
        </p:spPr>
      </p:pic>
      <p:pic>
        <p:nvPicPr>
          <p:cNvPr id="14" name="図 13" descr="スーツを着た男性&#10;&#10;AI によって生成されたコンテンツは間違っている可能性があります。">
            <a:extLst>
              <a:ext uri="{FF2B5EF4-FFF2-40B4-BE49-F238E27FC236}">
                <a16:creationId xmlns:a16="http://schemas.microsoft.com/office/drawing/2014/main" id="{4C4D40D7-5F83-3184-A5F8-13A5E9046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362" y="371667"/>
            <a:ext cx="1992433" cy="1328800"/>
          </a:xfrm>
          <a:prstGeom prst="rect">
            <a:avLst/>
          </a:prstGeom>
        </p:spPr>
      </p:pic>
      <p:sp>
        <p:nvSpPr>
          <p:cNvPr id="15" name="テキスト ボックス 14">
            <a:extLst>
              <a:ext uri="{FF2B5EF4-FFF2-40B4-BE49-F238E27FC236}">
                <a16:creationId xmlns:a16="http://schemas.microsoft.com/office/drawing/2014/main" id="{BF05B424-0CB4-062A-D4B2-804C94FD3E6C}"/>
              </a:ext>
            </a:extLst>
          </p:cNvPr>
          <p:cNvSpPr txBox="1"/>
          <p:nvPr/>
        </p:nvSpPr>
        <p:spPr>
          <a:xfrm>
            <a:off x="8015568" y="1731773"/>
            <a:ext cx="1707653" cy="170644"/>
          </a:xfrm>
          <a:prstGeom prst="rect">
            <a:avLst/>
          </a:prstGeom>
          <a:noFill/>
          <a:ln w="12700">
            <a:noFill/>
            <a:prstDash val="solid"/>
          </a:ln>
        </p:spPr>
        <p:txBody>
          <a:bodyPr wrap="square" lIns="108000" tIns="0" rIns="108000" bIns="0" rtlCol="0" anchor="ctr" anchorCtr="0">
            <a:noAutofit/>
          </a:bodyPr>
          <a:lstStyle/>
          <a:p>
            <a:pPr algn="ctr" rtl="0">
              <a:spcAft>
                <a:spcPts val="100"/>
              </a:spcAft>
              <a:buClr>
                <a:prstClr val="black"/>
              </a:buClr>
            </a:pPr>
            <a:r>
              <a:rPr lang="en" sz="1000" b="1" dirty="0">
                <a:latin typeface="Meiryo UI" panose="020B0604030504040204" pitchFamily="50" charset="-128"/>
                <a:ea typeface="Meiryo UI" panose="020B0604030504040204" pitchFamily="50" charset="-128"/>
              </a:rPr>
              <a:t>Opening Ceremony</a:t>
            </a:r>
          </a:p>
        </p:txBody>
      </p:sp>
      <p:sp>
        <p:nvSpPr>
          <p:cNvPr id="16" name="テキスト ボックス 15">
            <a:extLst>
              <a:ext uri="{FF2B5EF4-FFF2-40B4-BE49-F238E27FC236}">
                <a16:creationId xmlns:a16="http://schemas.microsoft.com/office/drawing/2014/main" id="{862E40A0-9C50-4826-4077-C30862387205}"/>
              </a:ext>
            </a:extLst>
          </p:cNvPr>
          <p:cNvSpPr txBox="1"/>
          <p:nvPr/>
        </p:nvSpPr>
        <p:spPr>
          <a:xfrm>
            <a:off x="8003042" y="3348121"/>
            <a:ext cx="1688603" cy="127098"/>
          </a:xfrm>
          <a:prstGeom prst="rect">
            <a:avLst/>
          </a:prstGeom>
          <a:noFill/>
          <a:ln w="12700">
            <a:noFill/>
            <a:prstDash val="solid"/>
          </a:ln>
        </p:spPr>
        <p:txBody>
          <a:bodyPr wrap="square" lIns="108000" tIns="0" rIns="108000" bIns="0" rtlCol="0" anchor="ctr" anchorCtr="0">
            <a:noAutofit/>
          </a:bodyPr>
          <a:lstStyle/>
          <a:p>
            <a:pPr algn="ctr" rtl="0">
              <a:spcAft>
                <a:spcPts val="100"/>
              </a:spcAft>
              <a:buClr>
                <a:prstClr val="black"/>
              </a:buClr>
            </a:pPr>
            <a:r>
              <a:rPr lang="en" sz="1000" b="1" dirty="0">
                <a:latin typeface="Meiryo UI" panose="020B0604030504040204" pitchFamily="50" charset="-128"/>
                <a:ea typeface="Meiryo UI" panose="020B0604030504040204" pitchFamily="50" charset="-128"/>
              </a:rPr>
              <a:t>Plenary Session</a:t>
            </a:r>
          </a:p>
        </p:txBody>
      </p:sp>
      <p:sp>
        <p:nvSpPr>
          <p:cNvPr id="17" name="テキスト ボックス 16">
            <a:extLst>
              <a:ext uri="{FF2B5EF4-FFF2-40B4-BE49-F238E27FC236}">
                <a16:creationId xmlns:a16="http://schemas.microsoft.com/office/drawing/2014/main" id="{079A2FA8-C80B-D7C5-BC8E-52BF4E2852D3}"/>
              </a:ext>
            </a:extLst>
          </p:cNvPr>
          <p:cNvSpPr txBox="1"/>
          <p:nvPr/>
        </p:nvSpPr>
        <p:spPr>
          <a:xfrm>
            <a:off x="8065672" y="6484467"/>
            <a:ext cx="1522072" cy="238673"/>
          </a:xfrm>
          <a:prstGeom prst="rect">
            <a:avLst/>
          </a:prstGeom>
          <a:noFill/>
          <a:ln w="12700">
            <a:noFill/>
            <a:prstDash val="solid"/>
          </a:ln>
        </p:spPr>
        <p:txBody>
          <a:bodyPr wrap="square" lIns="108000" tIns="0" rIns="108000" bIns="0" rtlCol="0" anchor="ctr" anchorCtr="0">
            <a:noAutofit/>
          </a:bodyPr>
          <a:lstStyle/>
          <a:p>
            <a:pPr algn="ctr" rtl="0">
              <a:spcAft>
                <a:spcPts val="100"/>
              </a:spcAft>
              <a:buClr>
                <a:prstClr val="black"/>
              </a:buClr>
            </a:pPr>
            <a:r>
              <a:rPr lang="en" sz="1000" b="1" dirty="0">
                <a:latin typeface="Meiryo UI" panose="020B0604030504040204" pitchFamily="50" charset="-128"/>
                <a:ea typeface="Meiryo UI" panose="020B0604030504040204" pitchFamily="50" charset="-128"/>
              </a:rPr>
              <a:t>Closing Ceremony</a:t>
            </a:r>
          </a:p>
        </p:txBody>
      </p:sp>
      <p:pic>
        <p:nvPicPr>
          <p:cNvPr id="1026" name="Picture 2">
            <a:extLst>
              <a:ext uri="{FF2B5EF4-FFF2-40B4-BE49-F238E27FC236}">
                <a16:creationId xmlns:a16="http://schemas.microsoft.com/office/drawing/2014/main" id="{6E2036D6-D899-E4BD-5BFE-49A53A3A2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654" y="3543960"/>
            <a:ext cx="1992433" cy="132796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E4FFB6EC-2BAA-72A9-46BC-44F4BA0E5155}"/>
              </a:ext>
            </a:extLst>
          </p:cNvPr>
          <p:cNvSpPr txBox="1"/>
          <p:nvPr/>
        </p:nvSpPr>
        <p:spPr>
          <a:xfrm>
            <a:off x="8107314" y="4928322"/>
            <a:ext cx="1505111" cy="145321"/>
          </a:xfrm>
          <a:prstGeom prst="rect">
            <a:avLst/>
          </a:prstGeom>
          <a:noFill/>
          <a:ln w="12700">
            <a:noFill/>
            <a:prstDash val="solid"/>
          </a:ln>
        </p:spPr>
        <p:txBody>
          <a:bodyPr wrap="square" lIns="108000" tIns="0" rIns="108000" bIns="0" rtlCol="0" anchor="ctr" anchorCtr="0">
            <a:noAutofit/>
          </a:bodyPr>
          <a:lstStyle/>
          <a:p>
            <a:pPr algn="ctr" rtl="0">
              <a:spcAft>
                <a:spcPts val="100"/>
              </a:spcAft>
              <a:buClr>
                <a:prstClr val="black"/>
              </a:buClr>
            </a:pPr>
            <a:r>
              <a:rPr lang="en" sz="1000" b="1" dirty="0">
                <a:latin typeface="Meiryo UI" panose="020B0604030504040204" pitchFamily="50" charset="-128"/>
                <a:ea typeface="Meiryo UI" panose="020B0604030504040204" pitchFamily="50" charset="-128"/>
              </a:rPr>
              <a:t>Plenary Session</a:t>
            </a:r>
          </a:p>
        </p:txBody>
      </p:sp>
    </p:spTree>
    <p:extLst>
      <p:ext uri="{BB962C8B-B14F-4D97-AF65-F5344CB8AC3E}">
        <p14:creationId xmlns:p14="http://schemas.microsoft.com/office/powerpoint/2010/main" val="191032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a:extLst>
              <a:ext uri="{FF2B5EF4-FFF2-40B4-BE49-F238E27FC236}">
                <a16:creationId xmlns:a16="http://schemas.microsoft.com/office/drawing/2014/main" id="{443EC20B-7875-7BD3-A4FF-0EBC1B91F443}"/>
              </a:ext>
            </a:extLst>
          </p:cNvPr>
          <p:cNvSpPr txBox="1"/>
          <p:nvPr/>
        </p:nvSpPr>
        <p:spPr>
          <a:xfrm>
            <a:off x="25590" y="3516630"/>
            <a:ext cx="9854820" cy="1755390"/>
          </a:xfrm>
          <a:prstGeom prst="rect">
            <a:avLst/>
          </a:prstGeom>
          <a:ln w="19050">
            <a:solidFill>
              <a:schemeClr val="tx2"/>
            </a:solidFill>
          </a:ln>
        </p:spPr>
        <p:txBody>
          <a:bodyPr vert="horz" lIns="72000" tIns="0" rIns="72000" bIns="0" rtlCol="0" anchor="ctr" anchorCtr="0">
            <a:noAutofit/>
          </a:bodyPr>
          <a:lstStyle/>
          <a:p>
            <a:pPr marL="285750" indent="-285750" rtl="0">
              <a:lnSpc>
                <a:spcPts val="1400"/>
              </a:lnSpc>
              <a:buFont typeface="Wingdings" panose="05000000000000000000" pitchFamily="2" charset="2"/>
              <a:buChar char="l"/>
            </a:pPr>
            <a:r>
              <a:rPr lang="en" sz="1200" b="1" dirty="0">
                <a:latin typeface="Meiryo UI" panose="020B0604030504040204" pitchFamily="50" charset="-128"/>
                <a:ea typeface="Meiryo UI" panose="020B0604030504040204" pitchFamily="50" charset="-128"/>
              </a:rPr>
              <a:t>Prime Minister Ishiba</a:t>
            </a:r>
            <a:r>
              <a:rPr lang="en" sz="1200" dirty="0">
                <a:latin typeface="Meiryo UI" panose="020B0604030504040204" pitchFamily="50" charset="-128"/>
                <a:ea typeface="Meiryo UI" panose="020B0604030504040204" pitchFamily="50" charset="-128"/>
              </a:rPr>
              <a:t> participated in </a:t>
            </a:r>
            <a:r>
              <a:rPr lang="en" sz="1200" b="1" u="sng" dirty="0">
                <a:latin typeface="Meiryo UI" panose="020B0604030504040204" pitchFamily="50" charset="-128"/>
                <a:ea typeface="Meiryo UI" panose="020B0604030504040204" pitchFamily="50" charset="-128"/>
              </a:rPr>
              <a:t>a ceremony to unveil a total of 64 cooperation documents among 324 cooperation documents</a:t>
            </a:r>
            <a:r>
              <a:rPr lang="en" sz="1200" dirty="0">
                <a:latin typeface="Meiryo UI" panose="020B0604030504040204" pitchFamily="50" charset="-128"/>
                <a:ea typeface="Meiryo UI" panose="020B0604030504040204" pitchFamily="50" charset="-128"/>
              </a:rPr>
              <a:t> signed at TICAD 9, together with Angolan President Lourenço, Kenyan President Ruto, Ghanaian President Mahama, Ivoirian Prime Minister Mambe, State Minister for Foreign Affairs Fujii, and State Minister of Economy, Trade and Industry Koga.</a:t>
            </a:r>
          </a:p>
          <a:p>
            <a:pPr marL="285750" indent="-285750" rtl="0">
              <a:lnSpc>
                <a:spcPts val="14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Prior to the signing ceremony, </a:t>
            </a:r>
            <a:r>
              <a:rPr lang="en" sz="1200" b="1" dirty="0">
                <a:latin typeface="Meiryo UI" panose="020B0604030504040204" pitchFamily="50" charset="-128"/>
                <a:ea typeface="Meiryo UI" panose="020B0604030504040204" pitchFamily="50" charset="-128"/>
              </a:rPr>
              <a:t>Prime Minister Ishiba</a:t>
            </a:r>
            <a:r>
              <a:rPr lang="en" sz="1200" dirty="0">
                <a:latin typeface="Meiryo UI" panose="020B0604030504040204" pitchFamily="50" charset="-128"/>
                <a:ea typeface="Meiryo UI" panose="020B0604030504040204" pitchFamily="50" charset="-128"/>
                <a:cs typeface="メイリオ" panose="020B0604030504040204" pitchFamily="50" charset="-128"/>
              </a:rPr>
              <a:t> observed</a:t>
            </a:r>
            <a:r>
              <a:rPr lang="en" sz="1200" b="1" u="sng" dirty="0">
                <a:latin typeface="Meiryo UI" panose="020B0604030504040204" pitchFamily="50" charset="-128"/>
                <a:ea typeface="Meiryo UI" panose="020B0604030504040204" pitchFamily="50" charset="-128"/>
                <a:cs typeface="メイリオ" panose="020B0604030504040204" pitchFamily="50" charset="-128"/>
              </a:rPr>
              <a:t> </a:t>
            </a:r>
            <a:r>
              <a:rPr lang="ja" sz="1200" b="1" u="sng" dirty="0">
                <a:latin typeface="Meiryo UI" panose="020B0604030504040204" pitchFamily="50" charset="-128"/>
                <a:ea typeface="Meiryo UI" panose="020B0604030504040204" pitchFamily="50" charset="-128"/>
                <a:cs typeface="メイリオ" panose="020B0604030504040204" pitchFamily="50" charset="-128"/>
              </a:rPr>
              <a:t>the TICAD Business Expo &amp; Conference</a:t>
            </a:r>
            <a:r>
              <a:rPr lang="ja" sz="1200" dirty="0">
                <a:latin typeface="Meiryo UI" panose="020B0604030504040204" pitchFamily="50" charset="-128"/>
                <a:ea typeface="Meiryo UI" panose="020B0604030504040204" pitchFamily="50" charset="-128"/>
              </a:rPr>
              <a:t> with Angolan President Lourenço</a:t>
            </a:r>
            <a:r>
              <a:rPr lang="en" sz="1200" dirty="0">
                <a:latin typeface="Meiryo UI" panose="020B0604030504040204" pitchFamily="50" charset="-128"/>
                <a:ea typeface="Meiryo UI" panose="020B0604030504040204" pitchFamily="50" charset="-128"/>
                <a:cs typeface="メイリオ" panose="020B0604030504040204" pitchFamily="50" charset="-128"/>
              </a:rPr>
              <a:t>. At the booths of Japanese companies operating in Africa, he received explanations from exhibitors about their business activities and exhibits. Additionally, he visited the Republic of Angola booth within the Africa Lounge and inspected exhibits related to the country's natural environment, traditional crafts, and investment and business environment.</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コンテンツ プレースホルダ 2">
            <a:extLst>
              <a:ext uri="{FF2B5EF4-FFF2-40B4-BE49-F238E27FC236}">
                <a16:creationId xmlns:a16="http://schemas.microsoft.com/office/drawing/2014/main" id="{9FD227E4-0C0F-087A-3845-0A3AD13F07E3}"/>
              </a:ext>
            </a:extLst>
          </p:cNvPr>
          <p:cNvSpPr txBox="1"/>
          <p:nvPr/>
        </p:nvSpPr>
        <p:spPr>
          <a:xfrm>
            <a:off x="25590" y="5679552"/>
            <a:ext cx="9838376" cy="1129987"/>
          </a:xfrm>
          <a:prstGeom prst="rect">
            <a:avLst/>
          </a:prstGeom>
          <a:ln w="19050">
            <a:solidFill>
              <a:schemeClr val="tx2"/>
            </a:solidFill>
          </a:ln>
        </p:spPr>
        <p:txBody>
          <a:bodyPr vert="horz" lIns="72000" tIns="0" rIns="72000" bIns="0" rtlCol="0" anchor="ctr" anchorCtr="0">
            <a:noAutofit/>
          </a:bodyPr>
          <a:lstStyle/>
          <a:p>
            <a:pPr marL="285750" indent="-285750" rtl="0">
              <a:lnSpc>
                <a:spcPts val="1400"/>
              </a:lnSpc>
              <a:buFont typeface="Wingdings" panose="05000000000000000000" pitchFamily="2" charset="2"/>
              <a:buChar char="l"/>
            </a:pPr>
            <a:r>
              <a:rPr lang="en" sz="1200" dirty="0">
                <a:latin typeface="Meiryo UI"/>
                <a:ea typeface="Meiryo UI"/>
              </a:rPr>
              <a:t>JETRO held </a:t>
            </a:r>
            <a:r>
              <a:rPr lang="en" sz="1200" b="1" u="sng" dirty="0">
                <a:latin typeface="Meiryo UI"/>
                <a:ea typeface="Meiryo UI"/>
              </a:rPr>
              <a:t>a large-scale event to provide a platform for business exchange</a:t>
            </a:r>
            <a:r>
              <a:rPr lang="en" sz="1200" dirty="0">
                <a:latin typeface="Meiryo UI"/>
                <a:ea typeface="Meiryo UI"/>
              </a:rPr>
              <a:t> between Japan and Africa in the exhibition hall at the TICAD 9 venue, with the aim of expanding business with Africa.</a:t>
            </a:r>
            <a:endParaRPr lang="en-US" altLang="ja-JP" sz="1200" dirty="0">
              <a:latin typeface="Meiryo UI"/>
              <a:ea typeface="Meiryo UI"/>
            </a:endParaRPr>
          </a:p>
          <a:p>
            <a:pPr marL="285750" indent="-285750" rtl="0">
              <a:lnSpc>
                <a:spcPts val="1400"/>
              </a:lnSpc>
              <a:buFont typeface="Wingdings" panose="05000000000000000000" pitchFamily="2" charset="2"/>
              <a:buChar char="l"/>
            </a:pPr>
            <a:r>
              <a:rPr lang="en" sz="1200" dirty="0">
                <a:latin typeface="Meiryo UI"/>
                <a:ea typeface="Meiryo UI"/>
              </a:rPr>
              <a:t>The event featured the Japan Fair (</a:t>
            </a:r>
            <a:r>
              <a:rPr lang="en" sz="1200" b="1" u="sng" dirty="0">
                <a:latin typeface="Meiryo UI"/>
                <a:ea typeface="Meiryo UI"/>
              </a:rPr>
              <a:t>exhibitions by 194 participating companies and organizations</a:t>
            </a:r>
            <a:r>
              <a:rPr lang="en" sz="1200" dirty="0">
                <a:latin typeface="Meiryo UI"/>
                <a:ea typeface="Meiryo UI"/>
              </a:rPr>
              <a:t>), the Africa Lounge for introducing investment environments and fostering exchange among African countries, and an event stage hosting various thematic seminars. </a:t>
            </a:r>
            <a:r>
              <a:rPr lang="en-US" sz="1200" b="1" u="sng" dirty="0">
                <a:latin typeface="Meiryo UI"/>
                <a:ea typeface="Meiryo UI"/>
              </a:rPr>
              <a:t>Approximately 10,000 participants from both Japanese and African companies attended the </a:t>
            </a:r>
            <a:r>
              <a:rPr lang="en-US" sz="1200" b="1" u="sng">
                <a:latin typeface="Meiryo UI"/>
                <a:ea typeface="Meiryo UI"/>
              </a:rPr>
              <a:t>event.</a:t>
            </a:r>
            <a:endParaRPr lang="en" sz="1200" b="1" u="sng" dirty="0">
              <a:latin typeface="Meiryo UI"/>
              <a:ea typeface="Meiryo UI"/>
            </a:endParaRPr>
          </a:p>
        </p:txBody>
      </p:sp>
      <p:sp>
        <p:nvSpPr>
          <p:cNvPr id="8" name="コンテンツ プレースホルダ 2">
            <a:extLst>
              <a:ext uri="{FF2B5EF4-FFF2-40B4-BE49-F238E27FC236}">
                <a16:creationId xmlns:a16="http://schemas.microsoft.com/office/drawing/2014/main" id="{5F1D95AF-11F6-E583-8EAC-045084547571}"/>
              </a:ext>
            </a:extLst>
          </p:cNvPr>
          <p:cNvSpPr txBox="1"/>
          <p:nvPr/>
        </p:nvSpPr>
        <p:spPr>
          <a:xfrm>
            <a:off x="33525" y="745280"/>
            <a:ext cx="7696613" cy="2388445"/>
          </a:xfrm>
          <a:prstGeom prst="rect">
            <a:avLst/>
          </a:prstGeom>
          <a:ln w="19050">
            <a:solidFill>
              <a:schemeClr val="tx2"/>
            </a:solidFill>
          </a:ln>
        </p:spPr>
        <p:txBody>
          <a:bodyPr vert="horz" lIns="72000" tIns="0" rIns="72000" bIns="0" rtlCol="0" anchor="ctr" anchorCtr="0">
            <a:noAutofit/>
          </a:bodyPr>
          <a:lstStyle/>
          <a:p>
            <a:pPr marL="285750" indent="-285750" rtl="0">
              <a:lnSpc>
                <a:spcPts val="14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Three panel discussions were held by government and private sector representatives from both Japan and Africa. Free and open discussions took place on the themes of </a:t>
            </a:r>
            <a:r>
              <a:rPr lang="ja" sz="1200" b="1" dirty="0">
                <a:latin typeface="Meiryo UI" panose="020B0604030504040204" pitchFamily="50" charset="-128"/>
                <a:ea typeface="Meiryo UI" panose="020B0604030504040204" pitchFamily="50" charset="-128"/>
                <a:cs typeface="メイリオ" panose="020B0604030504040204" pitchFamily="50" charset="-128"/>
              </a:rPr>
              <a:t>"</a:t>
            </a:r>
            <a:r>
              <a:rPr lang="en" sz="1200" b="1" u="sng" dirty="0">
                <a:latin typeface="Meiryo UI" panose="020B0604030504040204" pitchFamily="50" charset="-128"/>
                <a:ea typeface="Meiryo UI" panose="020B0604030504040204" pitchFamily="50" charset="-128"/>
                <a:cs typeface="メイリオ" panose="020B0604030504040204" pitchFamily="50" charset="-128"/>
              </a:rPr>
              <a:t>Economic diversification," "Intra-regional African integration and connectivity within and beyond Africa," and "Strengthening finance</a:t>
            </a:r>
            <a:r>
              <a:rPr lang="ja" sz="1200" b="1" dirty="0">
                <a:latin typeface="Meiryo UI" panose="020B0604030504040204" pitchFamily="50" charset="-128"/>
                <a:ea typeface="Meiryo UI" panose="020B0604030504040204" pitchFamily="50" charset="-128"/>
                <a:cs typeface="メイリオ" panose="020B0604030504040204" pitchFamily="50" charset="-128"/>
              </a:rPr>
              <a:t>" </a:t>
            </a:r>
            <a:r>
              <a:rPr lang="en-US" altLang="ja" sz="1200" dirty="0">
                <a:latin typeface="Meiryo UI" panose="020B0604030504040204" pitchFamily="50" charset="-128"/>
                <a:ea typeface="Meiryo UI" panose="020B0604030504040204" pitchFamily="50" charset="-128"/>
                <a:cs typeface="メイリオ" panose="020B0604030504040204" pitchFamily="50" charset="-128"/>
              </a:rPr>
              <a:t>in Africa.</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a:lnSpc>
                <a:spcPts val="1400"/>
              </a:lnSpc>
              <a:buFont typeface="Wingdings" panose="05000000000000000000" pitchFamily="2" charset="2"/>
              <a:buChar char="l"/>
            </a:pPr>
            <a:r>
              <a:rPr lang="en" sz="1200" b="1" dirty="0">
                <a:latin typeface="Meiryo UI"/>
                <a:ea typeface="Meiryo UI"/>
                <a:cs typeface="メイリオ" panose="020B0604030504040204" pitchFamily="50" charset="-128"/>
              </a:rPr>
              <a:t>Prime Minister Ishiba</a:t>
            </a:r>
            <a:r>
              <a:rPr lang="en" sz="1200" dirty="0">
                <a:latin typeface="Meiryo UI"/>
                <a:ea typeface="Meiryo UI"/>
                <a:cs typeface="メイリオ" panose="020B0604030504040204" pitchFamily="50" charset="-128"/>
              </a:rPr>
              <a:t>, Angolan President Lourenço, </a:t>
            </a:r>
            <a:r>
              <a:rPr lang="en" sz="1200" b="1" dirty="0">
                <a:latin typeface="Meiryo UI"/>
                <a:ea typeface="Meiryo UI"/>
                <a:cs typeface="メイリオ" panose="020B0604030504040204" pitchFamily="50" charset="-128"/>
              </a:rPr>
              <a:t>Minister of Economy, Trade and Industry Muto</a:t>
            </a:r>
            <a:r>
              <a:rPr lang="en" sz="1200" dirty="0">
                <a:latin typeface="Meiryo UI"/>
                <a:ea typeface="Meiryo UI"/>
                <a:cs typeface="メイリオ" panose="020B0604030504040204" pitchFamily="50" charset="-128"/>
              </a:rPr>
              <a:t>, AUC Commissioner Vilakati, Chair of Committee on Africa of </a:t>
            </a:r>
            <a:r>
              <a:rPr lang="en-US" sz="1200" dirty="0">
                <a:latin typeface="Meiryo UI"/>
                <a:ea typeface="Meiryo UI"/>
                <a:cs typeface="メイリオ" panose="020B0604030504040204" pitchFamily="50" charset="-128"/>
              </a:rPr>
              <a:t>Keidanren </a:t>
            </a:r>
            <a:r>
              <a:rPr lang="en" sz="1200" dirty="0">
                <a:latin typeface="Meiryo UI"/>
                <a:ea typeface="Meiryo UI"/>
                <a:cs typeface="メイリオ" panose="020B0604030504040204" pitchFamily="50" charset="-128"/>
              </a:rPr>
              <a:t>Ohashi, ATIDI CEO Moses made remarks.</a:t>
            </a:r>
            <a:endParaRPr lang="en-US" altLang="ja-JP" sz="1200" dirty="0">
              <a:latin typeface="Meiryo UI"/>
              <a:ea typeface="Meiryo UI"/>
              <a:cs typeface="メイリオ" panose="020B0604030504040204" pitchFamily="50" charset="-128"/>
            </a:endParaRPr>
          </a:p>
          <a:p>
            <a:pPr marL="285750" indent="-285750" rtl="0">
              <a:lnSpc>
                <a:spcPts val="14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Participants, including representatives from Japanese and African companies, attended as an audience, and the event's online broadcast was viewed worldwide.</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400"/>
              </a:lnSpc>
              <a:buFont typeface="Wingdings" panose="05000000000000000000" pitchFamily="2" charset="2"/>
              <a:buChar char="l"/>
            </a:pPr>
            <a:r>
              <a:rPr lang="en" sz="1200" dirty="0">
                <a:latin typeface="Meiryo UI" panose="020B0604030504040204" pitchFamily="50" charset="-128"/>
                <a:ea typeface="Meiryo UI" panose="020B0604030504040204" pitchFamily="50" charset="-128"/>
                <a:cs typeface="メイリオ" panose="020B0604030504040204" pitchFamily="50" charset="-128"/>
              </a:rPr>
              <a:t>Through frank exchanges of opinions between both the public and private sectors on topics of great interest between Japan and Africa, momentum was created for working together to deepen economic ties.</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タイトル 3">
            <a:extLst>
              <a:ext uri="{FF2B5EF4-FFF2-40B4-BE49-F238E27FC236}">
                <a16:creationId xmlns:a16="http://schemas.microsoft.com/office/drawing/2014/main" id="{32EE8266-5356-D5C2-A91C-655797A46DDD}"/>
              </a:ext>
            </a:extLst>
          </p:cNvPr>
          <p:cNvSpPr txBox="1"/>
          <p:nvPr/>
        </p:nvSpPr>
        <p:spPr>
          <a:xfrm>
            <a:off x="0" y="22372"/>
            <a:ext cx="9906000" cy="381276"/>
          </a:xfrm>
          <a:prstGeom prst="rect">
            <a:avLst/>
          </a:prstGeom>
          <a:solidFill>
            <a:srgbClr val="002060"/>
          </a:solidFill>
          <a:ln>
            <a:noFill/>
          </a:ln>
        </p:spPr>
        <p:txBody>
          <a:bodyPr vert="horz" lIns="91427" tIns="45714" rIns="91427" bIns="45714" rtlCol="0" anchor="ctr">
            <a:noAutofit/>
          </a:bodyPr>
          <a:lstStyle>
            <a:lvl1pPr algn="ctr" defTabSz="914276" rtl="0" eaLnBrk="1" latinLnBrk="0" hangingPunct="1">
              <a:spcBef>
                <a:spcPct val="0"/>
              </a:spcBef>
              <a:buNone/>
              <a:defRPr kumimoji="1" sz="4400" kern="1200">
                <a:solidFill>
                  <a:schemeClr val="tx1"/>
                </a:solidFill>
                <a:latin typeface="+mj-lt"/>
                <a:ea typeface="+mj-ea"/>
                <a:cs typeface="+mj-cs"/>
              </a:defRPr>
            </a:lvl1pPr>
          </a:lstStyle>
          <a:p>
            <a:pPr rtl="0"/>
            <a:r>
              <a:rPr lang="en" sz="2000" b="1" dirty="0">
                <a:solidFill>
                  <a:schemeClr val="bg1"/>
                </a:solidFill>
                <a:latin typeface="Meiryo UI"/>
                <a:ea typeface="Meiryo UI"/>
                <a:cs typeface="メイリオ" panose="020B0604030504040204" pitchFamily="50" charset="-128"/>
              </a:rPr>
              <a:t>TICAD 9 Business-related Events</a:t>
            </a:r>
          </a:p>
        </p:txBody>
      </p:sp>
      <p:sp>
        <p:nvSpPr>
          <p:cNvPr id="4" name="テキスト ボックス 1">
            <a:extLst>
              <a:ext uri="{FF2B5EF4-FFF2-40B4-BE49-F238E27FC236}">
                <a16:creationId xmlns:a16="http://schemas.microsoft.com/office/drawing/2014/main" id="{7412525E-9402-2057-6D2D-348D9FC0BBD4}"/>
              </a:ext>
            </a:extLst>
          </p:cNvPr>
          <p:cNvSpPr txBox="1"/>
          <p:nvPr/>
        </p:nvSpPr>
        <p:spPr>
          <a:xfrm>
            <a:off x="7399102" y="-5519"/>
            <a:ext cx="2468919" cy="415486"/>
          </a:xfrm>
          <a:prstGeom prst="rect">
            <a:avLst/>
          </a:prstGeom>
          <a:noFill/>
          <a:ln>
            <a:noFill/>
            <a:prstDash val="sysDash"/>
          </a:ln>
        </p:spPr>
        <p:txBody>
          <a:bodyPr wrap="none" lIns="91427" tIns="45714" rIns="91427" bIns="45714" rtlCol="0">
            <a:spAutoFit/>
          </a:bodyPr>
          <a:lstStyle/>
          <a:p>
            <a:pPr algn="r" rtl="0"/>
            <a:r>
              <a:rPr lang="en" sz="105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August 2025</a:t>
            </a:r>
            <a:endParaRPr lang="en-US" altLang="ja-JP" sz="105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r" rtl="0"/>
            <a:r>
              <a:rPr lang="en" sz="105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Ministry of Foreign Affairs of Japan</a:t>
            </a:r>
          </a:p>
        </p:txBody>
      </p:sp>
      <p:sp>
        <p:nvSpPr>
          <p:cNvPr id="3" name="タイトル 1">
            <a:extLst>
              <a:ext uri="{FF2B5EF4-FFF2-40B4-BE49-F238E27FC236}">
                <a16:creationId xmlns:a16="http://schemas.microsoft.com/office/drawing/2014/main" id="{1611EBE7-B256-911F-A843-D03B1E444A99}"/>
              </a:ext>
            </a:extLst>
          </p:cNvPr>
          <p:cNvSpPr txBox="1"/>
          <p:nvPr/>
        </p:nvSpPr>
        <p:spPr>
          <a:xfrm>
            <a:off x="9147" y="403649"/>
            <a:ext cx="3567002" cy="341632"/>
          </a:xfrm>
          <a:prstGeom prst="rect">
            <a:avLst/>
          </a:prstGeom>
          <a:solidFill>
            <a:schemeClr val="accent5">
              <a:lumMod val="50000"/>
            </a:schemeClr>
          </a:solidFill>
          <a:ln>
            <a:solidFill>
              <a:schemeClr val="accent5">
                <a:lumMod val="50000"/>
              </a:schemeClr>
            </a:solidFill>
          </a:ln>
        </p:spPr>
        <p:txBody>
          <a:bodyPr wrap="none"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1800" b="1" dirty="0">
                <a:solidFill>
                  <a:schemeClr val="bg1"/>
                </a:solidFill>
                <a:latin typeface="Meiryo UI" panose="020B0604030504040204" pitchFamily="50" charset="-128"/>
                <a:ea typeface="Meiryo UI" panose="020B0604030504040204" pitchFamily="50" charset="-128"/>
              </a:rPr>
              <a:t>1. Public-Business Dialogue</a:t>
            </a:r>
            <a:endParaRPr lang="en-US" altLang="ja-JP" sz="1800" b="1" dirty="0">
              <a:solidFill>
                <a:schemeClr val="bg1"/>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885B70E8-17DD-4E4D-1FAE-F96C721B1946}"/>
              </a:ext>
            </a:extLst>
          </p:cNvPr>
          <p:cNvSpPr txBox="1"/>
          <p:nvPr/>
        </p:nvSpPr>
        <p:spPr>
          <a:xfrm>
            <a:off x="9146" y="3172945"/>
            <a:ext cx="2883675" cy="341632"/>
          </a:xfrm>
          <a:prstGeom prst="rect">
            <a:avLst/>
          </a:prstGeom>
          <a:solidFill>
            <a:schemeClr val="accent5">
              <a:lumMod val="50000"/>
            </a:schemeClr>
          </a:solidFill>
          <a:ln>
            <a:solidFill>
              <a:schemeClr val="accent5">
                <a:lumMod val="50000"/>
              </a:schemeClr>
            </a:solidFill>
          </a:ln>
        </p:spPr>
        <p:txBody>
          <a:bodyPr wrap="none"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1800" b="1" dirty="0">
                <a:solidFill>
                  <a:schemeClr val="bg1"/>
                </a:solidFill>
                <a:latin typeface="Meiryo UI" panose="020B0604030504040204" pitchFamily="50" charset="-128"/>
                <a:ea typeface="Meiryo UI" panose="020B0604030504040204" pitchFamily="50" charset="-128"/>
              </a:rPr>
              <a:t>2. Signing Ceremony　</a:t>
            </a:r>
            <a:endParaRPr lang="en-US" altLang="ja-JP" sz="1800" b="1" dirty="0">
              <a:solidFill>
                <a:schemeClr val="bg1"/>
              </a:solidFill>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9496055B-2C0B-3B2E-1D68-CAFDC1FD5A37}"/>
              </a:ext>
            </a:extLst>
          </p:cNvPr>
          <p:cNvSpPr txBox="1"/>
          <p:nvPr/>
        </p:nvSpPr>
        <p:spPr>
          <a:xfrm>
            <a:off x="25590" y="5333545"/>
            <a:ext cx="4903330" cy="341632"/>
          </a:xfrm>
          <a:prstGeom prst="rect">
            <a:avLst/>
          </a:prstGeom>
          <a:solidFill>
            <a:schemeClr val="accent5">
              <a:lumMod val="50000"/>
            </a:schemeClr>
          </a:solidFill>
          <a:ln>
            <a:solidFill>
              <a:schemeClr val="accent5">
                <a:lumMod val="50000"/>
              </a:schemeClr>
            </a:solidFill>
          </a:ln>
        </p:spPr>
        <p:txBody>
          <a:bodyPr wrap="none"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1800" b="1" dirty="0">
                <a:solidFill>
                  <a:schemeClr val="bg1"/>
                </a:solidFill>
                <a:latin typeface="Meiryo UI" panose="020B0604030504040204" pitchFamily="50" charset="-128"/>
                <a:ea typeface="Meiryo UI" panose="020B0604030504040204" pitchFamily="50" charset="-128"/>
              </a:rPr>
              <a:t>3. TICAD Business　Expo &amp; Conference</a:t>
            </a:r>
          </a:p>
        </p:txBody>
      </p:sp>
      <p:sp>
        <p:nvSpPr>
          <p:cNvPr id="10" name="テキスト ボックス 9">
            <a:extLst>
              <a:ext uri="{FF2B5EF4-FFF2-40B4-BE49-F238E27FC236}">
                <a16:creationId xmlns:a16="http://schemas.microsoft.com/office/drawing/2014/main" id="{94073294-6846-5D2E-49B0-7066CD0EEC19}"/>
              </a:ext>
            </a:extLst>
          </p:cNvPr>
          <p:cNvSpPr txBox="1"/>
          <p:nvPr/>
        </p:nvSpPr>
        <p:spPr>
          <a:xfrm>
            <a:off x="8064851" y="3339270"/>
            <a:ext cx="1457231" cy="153888"/>
          </a:xfrm>
          <a:prstGeom prst="rect">
            <a:avLst/>
          </a:prstGeom>
          <a:noFill/>
          <a:ln w="12700">
            <a:noFill/>
            <a:prstDash val="solid"/>
          </a:ln>
        </p:spPr>
        <p:txBody>
          <a:bodyPr wrap="none" lIns="108000" tIns="0" rIns="108000" bIns="0" rtlCol="0" anchor="ctr" anchorCtr="0">
            <a:spAutoFit/>
          </a:bodyPr>
          <a:lstStyle/>
          <a:p>
            <a:pPr algn="ctr" rtl="0">
              <a:spcAft>
                <a:spcPts val="100"/>
              </a:spcAft>
              <a:buClr>
                <a:prstClr val="black"/>
              </a:buClr>
            </a:pPr>
            <a:r>
              <a:rPr lang="en" sz="1000" b="1" dirty="0">
                <a:latin typeface="Meiryo UI" panose="020B0604030504040204" pitchFamily="50" charset="-128"/>
                <a:ea typeface="Meiryo UI" panose="020B0604030504040204" pitchFamily="50" charset="-128"/>
              </a:rPr>
              <a:t>Signing Ceremony</a:t>
            </a:r>
          </a:p>
        </p:txBody>
      </p:sp>
      <p:sp>
        <p:nvSpPr>
          <p:cNvPr id="11" name="テキスト ボックス 10">
            <a:extLst>
              <a:ext uri="{FF2B5EF4-FFF2-40B4-BE49-F238E27FC236}">
                <a16:creationId xmlns:a16="http://schemas.microsoft.com/office/drawing/2014/main" id="{804D653A-63BF-0CE9-0F71-99C0D09FF529}"/>
              </a:ext>
            </a:extLst>
          </p:cNvPr>
          <p:cNvSpPr txBox="1"/>
          <p:nvPr/>
        </p:nvSpPr>
        <p:spPr>
          <a:xfrm>
            <a:off x="7821492" y="1751793"/>
            <a:ext cx="1918896" cy="153888"/>
          </a:xfrm>
          <a:prstGeom prst="rect">
            <a:avLst/>
          </a:prstGeom>
          <a:noFill/>
          <a:ln w="12700">
            <a:noFill/>
            <a:prstDash val="solid"/>
          </a:ln>
        </p:spPr>
        <p:txBody>
          <a:bodyPr wrap="none" lIns="108000" tIns="0" rIns="108000" bIns="0" rtlCol="0" anchor="ctr" anchorCtr="0">
            <a:spAutoFit/>
          </a:bodyPr>
          <a:lstStyle/>
          <a:p>
            <a:pPr algn="ctr" rtl="0">
              <a:spcAft>
                <a:spcPts val="100"/>
              </a:spcAft>
              <a:buClr>
                <a:prstClr val="black"/>
              </a:buClr>
            </a:pPr>
            <a:r>
              <a:rPr lang="en" sz="1000" b="1" dirty="0">
                <a:latin typeface="Meiryo UI" panose="020B0604030504040204" pitchFamily="50" charset="-128"/>
                <a:ea typeface="Meiryo UI" panose="020B0604030504040204" pitchFamily="50" charset="-128"/>
              </a:rPr>
              <a:t>Public-Business Dialogue</a:t>
            </a:r>
          </a:p>
        </p:txBody>
      </p:sp>
      <p:pic>
        <p:nvPicPr>
          <p:cNvPr id="1028" name="Picture 4" descr="署名文書披露式典８">
            <a:extLst>
              <a:ext uri="{FF2B5EF4-FFF2-40B4-BE49-F238E27FC236}">
                <a16:creationId xmlns:a16="http://schemas.microsoft.com/office/drawing/2014/main" id="{0BC5A908-EF35-020D-8852-172ADF1701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1187" y="1970455"/>
            <a:ext cx="2025592" cy="13510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5DBE8A2-2A96-24E7-919A-85A5D054E86D}"/>
              </a:ext>
            </a:extLst>
          </p:cNvPr>
          <p:cNvPicPr>
            <a:picLocks noChangeAspect="1"/>
          </p:cNvPicPr>
          <p:nvPr/>
        </p:nvPicPr>
        <p:blipFill>
          <a:blip r:embed="rId4"/>
          <a:stretch>
            <a:fillRect/>
          </a:stretch>
        </p:blipFill>
        <p:spPr>
          <a:xfrm>
            <a:off x="7790329" y="437472"/>
            <a:ext cx="2026025" cy="1300121"/>
          </a:xfrm>
          <a:prstGeom prst="rect">
            <a:avLst/>
          </a:prstGeom>
        </p:spPr>
      </p:pic>
      <p:sp>
        <p:nvSpPr>
          <p:cNvPr id="12" name="楕円 11">
            <a:extLst>
              <a:ext uri="{FF2B5EF4-FFF2-40B4-BE49-F238E27FC236}">
                <a16:creationId xmlns:a16="http://schemas.microsoft.com/office/drawing/2014/main" id="{5102D86F-BF09-0960-8170-100EE68E3D33}"/>
              </a:ext>
            </a:extLst>
          </p:cNvPr>
          <p:cNvSpPr/>
          <p:nvPr/>
        </p:nvSpPr>
        <p:spPr>
          <a:xfrm>
            <a:off x="9525114" y="6503770"/>
            <a:ext cx="350023" cy="344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
              <a:t>3</a:t>
            </a:r>
          </a:p>
        </p:txBody>
      </p:sp>
    </p:spTree>
    <p:extLst>
      <p:ext uri="{BB962C8B-B14F-4D97-AF65-F5344CB8AC3E}">
        <p14:creationId xmlns:p14="http://schemas.microsoft.com/office/powerpoint/2010/main" val="59352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3"/>
          <p:cNvSpPr txBox="1"/>
          <p:nvPr/>
        </p:nvSpPr>
        <p:spPr>
          <a:xfrm>
            <a:off x="-7279" y="-7438"/>
            <a:ext cx="9920557" cy="337973"/>
          </a:xfrm>
          <a:prstGeom prst="rect">
            <a:avLst/>
          </a:prstGeom>
          <a:solidFill>
            <a:schemeClr val="accent5">
              <a:lumMod val="50000"/>
            </a:schemeClr>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rtl="0"/>
            <a:r>
              <a:rPr lang="en"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TICAD 9 Bilateral Meetings</a:t>
            </a:r>
            <a:endParaRPr lang="en-US" altLang="ja-JP" sz="1600" b="1"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8" name="テキスト ボックス 17"/>
          <p:cNvSpPr txBox="1"/>
          <p:nvPr/>
        </p:nvSpPr>
        <p:spPr>
          <a:xfrm>
            <a:off x="7305059" y="7015"/>
            <a:ext cx="2608219" cy="323165"/>
          </a:xfrm>
          <a:prstGeom prst="rect">
            <a:avLst/>
          </a:prstGeom>
          <a:noFill/>
        </p:spPr>
        <p:txBody>
          <a:bodyPr wrap="square" rtlCol="0">
            <a:spAutoFit/>
          </a:bodyPr>
          <a:lstStyle/>
          <a:p>
            <a:pPr algn="r" rtl="0">
              <a:lnSpc>
                <a:spcPts val="900"/>
              </a:lnSpc>
            </a:pPr>
            <a:r>
              <a:rPr lang="en" sz="1050" dirty="0">
                <a:solidFill>
                  <a:schemeClr val="bg1"/>
                </a:solidFill>
                <a:latin typeface="Meiryo UI" panose="020B0604030504040204" pitchFamily="50" charset="-128"/>
                <a:ea typeface="Meiryo UI" panose="020B0604030504040204" pitchFamily="50" charset="-128"/>
              </a:rPr>
              <a:t>August 2025</a:t>
            </a:r>
            <a:endParaRPr lang="en-US" altLang="ja-JP" sz="1050" dirty="0">
              <a:solidFill>
                <a:schemeClr val="bg1"/>
              </a:solidFill>
              <a:latin typeface="Meiryo UI" panose="020B0604030504040204" pitchFamily="50" charset="-128"/>
              <a:ea typeface="Meiryo UI" panose="020B0604030504040204" pitchFamily="50" charset="-128"/>
            </a:endParaRPr>
          </a:p>
          <a:p>
            <a:pPr algn="r" rtl="0">
              <a:lnSpc>
                <a:spcPts val="900"/>
              </a:lnSpc>
            </a:pPr>
            <a:r>
              <a:rPr lang="en" sz="1050" dirty="0">
                <a:solidFill>
                  <a:schemeClr val="bg1"/>
                </a:solidFill>
                <a:latin typeface="Meiryo UI" panose="020B0604030504040204" pitchFamily="50" charset="-128"/>
                <a:ea typeface="Meiryo UI" panose="020B0604030504040204" pitchFamily="50" charset="-128"/>
              </a:rPr>
              <a:t>Ministry of Foreign Affairs of Japan</a:t>
            </a:r>
            <a:endParaRPr lang="en-US" altLang="ja-JP" sz="1050" dirty="0">
              <a:solidFill>
                <a:schemeClr val="bg1"/>
              </a:solidFill>
              <a:latin typeface="Meiryo UI" panose="020B0604030504040204" pitchFamily="50" charset="-128"/>
              <a:ea typeface="Meiryo UI" panose="020B0604030504040204" pitchFamily="50" charset="-128"/>
            </a:endParaRPr>
          </a:p>
        </p:txBody>
      </p:sp>
      <p:sp>
        <p:nvSpPr>
          <p:cNvPr id="22" name="タイトル 1"/>
          <p:cNvSpPr txBox="1"/>
          <p:nvPr/>
        </p:nvSpPr>
        <p:spPr>
          <a:xfrm>
            <a:off x="0" y="387590"/>
            <a:ext cx="1636858" cy="322002"/>
          </a:xfrm>
          <a:prstGeom prst="rect">
            <a:avLst/>
          </a:prstGeom>
          <a:solidFill>
            <a:schemeClr val="accent5">
              <a:lumMod val="50000"/>
            </a:schemeClr>
          </a:solidFill>
          <a:ln>
            <a:solidFill>
              <a:schemeClr val="accent5">
                <a:lumMod val="50000"/>
              </a:schemeClr>
            </a:solidFill>
          </a:ln>
        </p:spPr>
        <p:txBody>
          <a:bodyPr wrap="none" tIns="36000" bIns="3600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1800" b="1" dirty="0">
                <a:solidFill>
                  <a:schemeClr val="bg1"/>
                </a:solidFill>
                <a:latin typeface="Meiryo UI" panose="020B0604030504040204" pitchFamily="50" charset="-128"/>
                <a:ea typeface="Meiryo UI" panose="020B0604030504040204" pitchFamily="50" charset="-128"/>
              </a:rPr>
              <a:t>1. Overview</a:t>
            </a:r>
            <a:endParaRPr lang="en-US" altLang="ja-JP" sz="1800" b="1" dirty="0">
              <a:solidFill>
                <a:schemeClr val="bg1"/>
              </a:solidFill>
              <a:latin typeface="Meiryo UI" panose="020B0604030504040204" pitchFamily="50" charset="-128"/>
              <a:ea typeface="Meiryo UI" panose="020B0604030504040204" pitchFamily="50" charset="-128"/>
            </a:endParaRPr>
          </a:p>
        </p:txBody>
      </p:sp>
      <p:sp>
        <p:nvSpPr>
          <p:cNvPr id="8" name="コンテンツ プレースホルダ 2"/>
          <p:cNvSpPr txBox="1"/>
          <p:nvPr/>
        </p:nvSpPr>
        <p:spPr>
          <a:xfrm>
            <a:off x="6413" y="715775"/>
            <a:ext cx="7770909" cy="3809177"/>
          </a:xfrm>
          <a:prstGeom prst="rect">
            <a:avLst/>
          </a:prstGeom>
          <a:ln w="19050">
            <a:solidFill>
              <a:schemeClr val="tx2"/>
            </a:solidFill>
          </a:ln>
        </p:spPr>
        <p:txBody>
          <a:bodyPr vert="horz" lIns="72000" tIns="0" rIns="72000" bIns="0" rtlCol="0" anchor="ctr" anchorCtr="0">
            <a:noAutofit/>
          </a:bodyPr>
          <a:lstStyle/>
          <a:p>
            <a:pPr marL="285750" indent="-285750" rtl="0">
              <a:lnSpc>
                <a:spcPts val="1500"/>
              </a:lnSpc>
              <a:spcAft>
                <a:spcPts val="600"/>
              </a:spcAft>
              <a:buFont typeface="Wingdings" panose="05000000000000000000" pitchFamily="2" charset="2"/>
              <a:buChar char="l"/>
            </a:pPr>
            <a:r>
              <a:rPr lang="en" sz="1300" dirty="0">
                <a:latin typeface="Meiryo UI" panose="020B0604030504040204" pitchFamily="50" charset="-128"/>
                <a:ea typeface="Meiryo UI" panose="020B0604030504040204" pitchFamily="50" charset="-128"/>
                <a:cs typeface="メイリオ" panose="020B0604030504040204" pitchFamily="50" charset="-128"/>
              </a:rPr>
              <a:t>From August 20 to 22, </a:t>
            </a:r>
            <a:r>
              <a:rPr lang="en" sz="1300" b="1" dirty="0">
                <a:latin typeface="Meiryo UI" panose="020B0604030504040204" pitchFamily="50" charset="-128"/>
                <a:ea typeface="Meiryo UI" panose="020B0604030504040204" pitchFamily="50" charset="-128"/>
                <a:cs typeface="メイリオ" panose="020B0604030504040204" pitchFamily="50" charset="-128"/>
              </a:rPr>
              <a:t>Prime Minister Ishiba </a:t>
            </a:r>
            <a:r>
              <a:rPr lang="en" sz="1300" dirty="0">
                <a:latin typeface="Meiryo UI" panose="020B0604030504040204" pitchFamily="50" charset="-128"/>
                <a:ea typeface="Meiryo UI" panose="020B0604030504040204" pitchFamily="50" charset="-128"/>
                <a:cs typeface="メイリオ" panose="020B0604030504040204" pitchFamily="50" charset="-128"/>
              </a:rPr>
              <a:t>held bilateral meetings</a:t>
            </a:r>
            <a:r>
              <a:rPr lang="en" sz="1300" b="1" dirty="0">
                <a:latin typeface="Meiryo UI" panose="020B0604030504040204" pitchFamily="50" charset="-128"/>
                <a:ea typeface="Meiryo UI" panose="020B0604030504040204" pitchFamily="50" charset="-128"/>
                <a:cs typeface="メイリオ" panose="020B0604030504040204" pitchFamily="50" charset="-128"/>
              </a:rPr>
              <a:t> with heads of delegations of a total of 34 countries and organizations (32 countries and 2 organizations), while Foreign Minister Iwaya </a:t>
            </a:r>
            <a:r>
              <a:rPr lang="en" sz="1300" dirty="0">
                <a:latin typeface="Meiryo UI" panose="020B0604030504040204" pitchFamily="50" charset="-128"/>
                <a:ea typeface="Meiryo UI" panose="020B0604030504040204" pitchFamily="50" charset="-128"/>
                <a:cs typeface="メイリオ" panose="020B0604030504040204" pitchFamily="50" charset="-128"/>
              </a:rPr>
              <a:t>held bilateral meetings with</a:t>
            </a:r>
            <a:r>
              <a:rPr lang="ja" sz="1300" b="1" dirty="0">
                <a:latin typeface="Meiryo UI" panose="020B0604030504040204" pitchFamily="50" charset="-128"/>
                <a:ea typeface="Meiryo UI" panose="020B0604030504040204" pitchFamily="50" charset="-128"/>
                <a:cs typeface="メイリオ" panose="020B0604030504040204" pitchFamily="50" charset="-128"/>
              </a:rPr>
              <a:t> a total of 29 countries and organizations (22 countries and 7 organizations)</a:t>
            </a:r>
            <a:r>
              <a:rPr lang="ja" sz="13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3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500"/>
              </a:lnSpc>
              <a:spcAft>
                <a:spcPts val="600"/>
              </a:spcAft>
              <a:buFont typeface="Wingdings" panose="05000000000000000000" pitchFamily="2" charset="2"/>
              <a:buChar char="l"/>
            </a:pPr>
            <a:r>
              <a:rPr lang="en" sz="1300" dirty="0">
                <a:latin typeface="Meiryo UI" panose="020B0604030504040204" pitchFamily="50" charset="-128"/>
                <a:ea typeface="Meiryo UI" panose="020B0604030504040204" pitchFamily="50" charset="-128"/>
                <a:cs typeface="メイリオ" panose="020B0604030504040204" pitchFamily="50" charset="-128"/>
              </a:rPr>
              <a:t>Prime Minister Ishiba held meetings with: AUC (Chairperson); Kenya; Liberia; Mauritius (Prime Minister); Senegal; Mauritania; Zimbabwe; Angola; United Nations (Secretary-General); Equatorial Guinea (Prime Minister); Botswana (Vice President); Zambia (Vice President); Madagascar (Prime Minister); Togo (President of the Council); Ghana, Libya (Vice President of the Presidential Council); Central African Republic, Gambia (Vice-President); Sao Tome Principe (Prime Minister); Eswatini (King); Uganda (Vice President); DR Congo (Prime Minister); </a:t>
            </a:r>
            <a:r>
              <a:rPr lang="en" sz="1300">
                <a:latin typeface="Meiryo UI" panose="020B0604030504040204" pitchFamily="50" charset="-128"/>
                <a:ea typeface="Meiryo UI" panose="020B0604030504040204" pitchFamily="50" charset="-128"/>
                <a:cs typeface="メイリオ" panose="020B0604030504040204" pitchFamily="50" charset="-128"/>
              </a:rPr>
              <a:t>Lesotho (Prime Minister); </a:t>
            </a:r>
            <a:r>
              <a:rPr lang="en" sz="1300" dirty="0">
                <a:latin typeface="Meiryo UI" panose="020B0604030504040204" pitchFamily="50" charset="-128"/>
                <a:ea typeface="Meiryo UI" panose="020B0604030504040204" pitchFamily="50" charset="-128"/>
                <a:cs typeface="メイリオ" panose="020B0604030504040204" pitchFamily="50" charset="-128"/>
              </a:rPr>
              <a:t>Cameroon (Prime Minister); Burundi; Cabo Verde (Prime Minister); Benin (Vice President); Comoros; South Africa; Mozambique; Egypt (Prime Minister); Namibia (Prime Minister); Côte d'Ivoire (Prime Minister); and Tunisia (Head of Government). (* Unless otherwise specified, the title of the other party is the President).</a:t>
            </a:r>
            <a:endParaRPr lang="en-US" altLang="ja-JP" sz="13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500"/>
              </a:lnSpc>
              <a:spcAft>
                <a:spcPts val="600"/>
              </a:spcAft>
              <a:buFont typeface="Wingdings" panose="05000000000000000000" pitchFamily="2" charset="2"/>
              <a:buChar char="l"/>
            </a:pPr>
            <a:r>
              <a:rPr lang="en" sz="1300" dirty="0">
                <a:latin typeface="Meiryo UI" panose="020B0604030504040204" pitchFamily="50" charset="-128"/>
                <a:ea typeface="Meiryo UI" panose="020B0604030504040204" pitchFamily="50" charset="-128"/>
                <a:cs typeface="Meiryo UI" panose="020B0604030504040204" pitchFamily="50" charset="-128"/>
              </a:rPr>
              <a:t>Foreign Minister Iwaya held meeting with: Gambia; Somalia; Seychelles; World Bank; UNDP; Guinea; Botswana; Nigeria; Malawi; Côte d'Ivoire; Sierra Leone; Guinea-Bissau; Tanzania; South Africa; South Sudan; Libya; Rwanda; IOM; GF・Gavi; Liberia; UNICEF; Djibouti; Gabon; UN-HABITAT, Cameroon; Chad; Ghana; Republic of Congo; and WFP.</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p:nvPr/>
        </p:nvSpPr>
        <p:spPr>
          <a:xfrm>
            <a:off x="6413" y="4603238"/>
            <a:ext cx="3748783" cy="322002"/>
          </a:xfrm>
          <a:prstGeom prst="rect">
            <a:avLst/>
          </a:prstGeom>
          <a:solidFill>
            <a:schemeClr val="accent5">
              <a:lumMod val="50000"/>
            </a:schemeClr>
          </a:solidFill>
          <a:ln>
            <a:solidFill>
              <a:schemeClr val="accent5">
                <a:lumMod val="50000"/>
              </a:schemeClr>
            </a:solidFill>
          </a:ln>
        </p:spPr>
        <p:txBody>
          <a:bodyPr wrap="none" tIns="36000" bIns="3600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90042" rtl="0"/>
            <a:r>
              <a:rPr lang="en" sz="1800" b="1" dirty="0">
                <a:solidFill>
                  <a:schemeClr val="bg1"/>
                </a:solidFill>
                <a:latin typeface="Meiryo UI" panose="020B0604030504040204" pitchFamily="50" charset="-128"/>
                <a:ea typeface="Meiryo UI" panose="020B0604030504040204" pitchFamily="50" charset="-128"/>
              </a:rPr>
              <a:t>2. Key Points of the Meetings</a:t>
            </a:r>
            <a:endParaRPr lang="en-US" altLang="ja-JP" sz="1800" b="1" dirty="0">
              <a:solidFill>
                <a:schemeClr val="bg1"/>
              </a:solidFill>
              <a:latin typeface="Meiryo UI" panose="020B0604030504040204" pitchFamily="50" charset="-128"/>
              <a:ea typeface="Meiryo UI" panose="020B0604030504040204" pitchFamily="50" charset="-128"/>
            </a:endParaRPr>
          </a:p>
        </p:txBody>
      </p:sp>
      <p:sp>
        <p:nvSpPr>
          <p:cNvPr id="10" name="コンテンツ プレースホルダ 2"/>
          <p:cNvSpPr txBox="1"/>
          <p:nvPr/>
        </p:nvSpPr>
        <p:spPr>
          <a:xfrm>
            <a:off x="20770" y="4925240"/>
            <a:ext cx="7756552" cy="1866968"/>
          </a:xfrm>
          <a:prstGeom prst="rect">
            <a:avLst/>
          </a:prstGeom>
          <a:ln w="19050">
            <a:solidFill>
              <a:schemeClr val="tx2"/>
            </a:solidFill>
          </a:ln>
        </p:spPr>
        <p:txBody>
          <a:bodyPr vert="horz" lIns="72000" tIns="0" rIns="72000" bIns="0" rtlCol="0" anchor="ctr" anchorCtr="0">
            <a:noAutofit/>
          </a:bodyPr>
          <a:lstStyle/>
          <a:p>
            <a:pPr marL="285750" indent="-285750" rtl="0">
              <a:lnSpc>
                <a:spcPts val="1600"/>
              </a:lnSpc>
              <a:spcBef>
                <a:spcPts val="60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cs typeface="メイリオ" panose="020B0604030504040204" pitchFamily="50" charset="-128"/>
              </a:rPr>
              <a:t>Discussed individually ways of </a:t>
            </a:r>
            <a:r>
              <a:rPr lang="en" sz="1400" b="1" dirty="0">
                <a:latin typeface="Meiryo UI" panose="020B0604030504040204" pitchFamily="50" charset="-128"/>
                <a:ea typeface="Meiryo UI" panose="020B0604030504040204" pitchFamily="50" charset="-128"/>
                <a:cs typeface="メイリオ" panose="020B0604030504040204" pitchFamily="50" charset="-128"/>
              </a:rPr>
              <a:t>cooperation that meets the needs of each African country</a:t>
            </a:r>
            <a:r>
              <a:rPr lang="en" sz="14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600"/>
              </a:lnSpc>
              <a:spcBef>
                <a:spcPts val="60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cs typeface="メイリオ" panose="020B0604030504040204" pitchFamily="50" charset="-128"/>
              </a:rPr>
              <a:t>Exchanged opinions on </a:t>
            </a:r>
            <a:r>
              <a:rPr lang="en" sz="1400" b="1" dirty="0">
                <a:latin typeface="Meiryo UI" panose="020B0604030504040204" pitchFamily="50" charset="-128"/>
                <a:ea typeface="Meiryo UI" panose="020B0604030504040204" pitchFamily="50" charset="-128"/>
                <a:cs typeface="メイリオ" panose="020B0604030504040204" pitchFamily="50" charset="-128"/>
              </a:rPr>
              <a:t>cooperation in the international arena</a:t>
            </a:r>
            <a:r>
              <a:rPr lang="en" sz="1400" dirty="0">
                <a:latin typeface="Meiryo UI" panose="020B0604030504040204" pitchFamily="50" charset="-128"/>
                <a:ea typeface="Meiryo UI" panose="020B0604030504040204" pitchFamily="50" charset="-128"/>
                <a:cs typeface="メイリオ" panose="020B0604030504040204" pitchFamily="50" charset="-128"/>
              </a:rPr>
              <a:t>, including UN Security Council reform.</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marL="285750" indent="-285750" rtl="0">
              <a:lnSpc>
                <a:spcPts val="1600"/>
              </a:lnSpc>
              <a:spcBef>
                <a:spcPts val="600"/>
              </a:spcBef>
              <a:buFont typeface="Wingdings" panose="05000000000000000000" pitchFamily="2" charset="2"/>
              <a:buChar char="l"/>
            </a:pPr>
            <a:r>
              <a:rPr lang="en" sz="1400" dirty="0">
                <a:latin typeface="Meiryo UI" panose="020B0604030504040204" pitchFamily="50" charset="-128"/>
                <a:ea typeface="Meiryo UI" panose="020B0604030504040204" pitchFamily="50" charset="-128"/>
                <a:cs typeface="メイリオ" panose="020B0604030504040204" pitchFamily="50" charset="-128"/>
              </a:rPr>
              <a:t>Representatives from many countries and organizations expressed their </a:t>
            </a:r>
            <a:r>
              <a:rPr lang="en" sz="1400" b="1" dirty="0">
                <a:latin typeface="Meiryo UI" panose="020B0604030504040204" pitchFamily="50" charset="-128"/>
                <a:ea typeface="Meiryo UI" panose="020B0604030504040204" pitchFamily="50" charset="-128"/>
                <a:cs typeface="メイリオ" panose="020B0604030504040204" pitchFamily="50" charset="-128"/>
              </a:rPr>
              <a:t>gratitude for Japan's support</a:t>
            </a:r>
            <a:r>
              <a:rPr lang="en" sz="1400" dirty="0">
                <a:latin typeface="Meiryo UI" panose="020B0604030504040204" pitchFamily="50" charset="-128"/>
                <a:ea typeface="Meiryo UI" panose="020B0604030504040204" pitchFamily="50" charset="-128"/>
                <a:cs typeface="メイリオ" panose="020B0604030504040204" pitchFamily="50" charset="-128"/>
              </a:rPr>
              <a:t> and their expectations for </a:t>
            </a:r>
            <a:r>
              <a:rPr lang="en" sz="1400" b="1" dirty="0">
                <a:latin typeface="Meiryo UI" panose="020B0604030504040204" pitchFamily="50" charset="-128"/>
                <a:ea typeface="Meiryo UI" panose="020B0604030504040204" pitchFamily="50" charset="-128"/>
                <a:cs typeface="メイリオ" panose="020B0604030504040204" pitchFamily="50" charset="-128"/>
              </a:rPr>
              <a:t>further strengthening of bilateral relations</a:t>
            </a:r>
            <a:r>
              <a:rPr lang="en" sz="1400" dirty="0">
                <a:latin typeface="Meiryo UI" panose="020B0604030504040204" pitchFamily="50" charset="-128"/>
                <a:ea typeface="Meiryo UI" panose="020B0604030504040204" pitchFamily="50" charset="-128"/>
                <a:cs typeface="メイリオ" panose="020B0604030504040204" pitchFamily="50" charset="-128"/>
              </a:rPr>
              <a:t>, including economic relations such as increased private investment.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3541A6BE-00BC-7C2F-3203-C86D8160A3C4}"/>
              </a:ext>
            </a:extLst>
          </p:cNvPr>
          <p:cNvSpPr txBox="1"/>
          <p:nvPr/>
        </p:nvSpPr>
        <p:spPr>
          <a:xfrm>
            <a:off x="7875049" y="6475609"/>
            <a:ext cx="1884902" cy="307777"/>
          </a:xfrm>
          <a:prstGeom prst="rect">
            <a:avLst/>
          </a:prstGeom>
          <a:noFill/>
          <a:ln w="12700">
            <a:noFill/>
            <a:prstDash val="solid"/>
          </a:ln>
        </p:spPr>
        <p:txBody>
          <a:bodyPr wrap="square" lIns="108000" tIns="0" rIns="108000" bIns="0" rtlCol="0" anchor="ctr" anchorCtr="0">
            <a:spAutoFit/>
          </a:bodyPr>
          <a:lstStyle/>
          <a:p>
            <a:pPr algn="ctr" rtl="0">
              <a:spcAft>
                <a:spcPts val="100"/>
              </a:spcAft>
              <a:buClr>
                <a:prstClr val="black"/>
              </a:buClr>
            </a:pPr>
            <a:r>
              <a:rPr lang="en" sz="1000" kern="100" dirty="0">
                <a:latin typeface="Meiryo UI" panose="020B0604030504040204" pitchFamily="50" charset="-128"/>
                <a:ea typeface="Meiryo UI" panose="020B0604030504040204" pitchFamily="50" charset="-128"/>
                <a:cs typeface="Times New Roman" panose="02020603050405020304" pitchFamily="18" charset="0"/>
              </a:rPr>
              <a:t>Japan-South Africa Summit Meeting</a:t>
            </a:r>
          </a:p>
        </p:txBody>
      </p:sp>
      <p:sp>
        <p:nvSpPr>
          <p:cNvPr id="16" name="テキスト ボックス 15">
            <a:extLst>
              <a:ext uri="{FF2B5EF4-FFF2-40B4-BE49-F238E27FC236}">
                <a16:creationId xmlns:a16="http://schemas.microsoft.com/office/drawing/2014/main" id="{44E9AE89-0D05-E178-3161-DAC7B0412A43}"/>
              </a:ext>
            </a:extLst>
          </p:cNvPr>
          <p:cNvSpPr txBox="1"/>
          <p:nvPr/>
        </p:nvSpPr>
        <p:spPr>
          <a:xfrm>
            <a:off x="7719140" y="4929558"/>
            <a:ext cx="2202628" cy="161583"/>
          </a:xfrm>
          <a:prstGeom prst="rect">
            <a:avLst/>
          </a:prstGeom>
          <a:noFill/>
          <a:ln w="12700">
            <a:noFill/>
            <a:prstDash val="solid"/>
          </a:ln>
        </p:spPr>
        <p:txBody>
          <a:bodyPr wrap="none" lIns="108000" tIns="0" rIns="108000" bIns="0" rtlCol="0" anchor="ctr" anchorCtr="0">
            <a:spAutoFit/>
          </a:bodyPr>
          <a:lstStyle/>
          <a:p>
            <a:pPr algn="ctr" rtl="0">
              <a:spcAft>
                <a:spcPts val="100"/>
              </a:spcAft>
              <a:buClr>
                <a:prstClr val="black"/>
              </a:buClr>
            </a:pPr>
            <a:r>
              <a:rPr lang="en" sz="1050" kern="100" dirty="0">
                <a:latin typeface="Meiryo UI" panose="020B0604030504040204" pitchFamily="50" charset="-128"/>
                <a:ea typeface="Meiryo UI" panose="020B0604030504040204" pitchFamily="50" charset="-128"/>
                <a:cs typeface="Times New Roman" panose="02020603050405020304" pitchFamily="18" charset="0"/>
              </a:rPr>
              <a:t>Japan-Ghana Summit Meeting</a:t>
            </a:r>
          </a:p>
        </p:txBody>
      </p:sp>
      <p:sp>
        <p:nvSpPr>
          <p:cNvPr id="19" name="テキスト ボックス 18">
            <a:extLst>
              <a:ext uri="{FF2B5EF4-FFF2-40B4-BE49-F238E27FC236}">
                <a16:creationId xmlns:a16="http://schemas.microsoft.com/office/drawing/2014/main" id="{79382DD9-5213-E699-F9CD-3B80D0B4E53D}"/>
              </a:ext>
            </a:extLst>
          </p:cNvPr>
          <p:cNvSpPr txBox="1"/>
          <p:nvPr/>
        </p:nvSpPr>
        <p:spPr>
          <a:xfrm>
            <a:off x="7769416" y="1725538"/>
            <a:ext cx="2059447" cy="151773"/>
          </a:xfrm>
          <a:prstGeom prst="rect">
            <a:avLst/>
          </a:prstGeom>
          <a:noFill/>
          <a:ln w="12700">
            <a:noFill/>
            <a:prstDash val="solid"/>
          </a:ln>
        </p:spPr>
        <p:txBody>
          <a:bodyPr wrap="none" lIns="108000" tIns="0" rIns="108000" bIns="0" rtlCol="0" anchor="ctr" anchorCtr="0">
            <a:spAutoFit/>
          </a:bodyPr>
          <a:lstStyle/>
          <a:p>
            <a:pPr algn="ctr" rtl="0">
              <a:lnSpc>
                <a:spcPts val="1300"/>
              </a:lnSpc>
              <a:spcAft>
                <a:spcPts val="100"/>
              </a:spcAft>
              <a:buClr>
                <a:prstClr val="black"/>
              </a:buClr>
            </a:pPr>
            <a:r>
              <a:rPr lang="en" sz="1050" kern="100" dirty="0">
                <a:latin typeface="Meiryo UI" panose="020B0604030504040204" pitchFamily="50" charset="-128"/>
                <a:ea typeface="Meiryo UI" panose="020B0604030504040204" pitchFamily="50" charset="-128"/>
                <a:cs typeface="Times New Roman" panose="02020603050405020304" pitchFamily="18" charset="0"/>
              </a:rPr>
              <a:t>Japan-AUC Summit Meeting</a:t>
            </a:r>
            <a:endParaRPr kumimoji="1" lang="ja-JP" altLang="en-US"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637E6366-E773-B81A-4478-E8454FF1782B}"/>
              </a:ext>
            </a:extLst>
          </p:cNvPr>
          <p:cNvSpPr txBox="1"/>
          <p:nvPr/>
        </p:nvSpPr>
        <p:spPr>
          <a:xfrm>
            <a:off x="7705517" y="3319547"/>
            <a:ext cx="2229879" cy="161583"/>
          </a:xfrm>
          <a:prstGeom prst="rect">
            <a:avLst/>
          </a:prstGeom>
          <a:noFill/>
          <a:ln w="12700">
            <a:noFill/>
            <a:prstDash val="solid"/>
          </a:ln>
        </p:spPr>
        <p:txBody>
          <a:bodyPr wrap="none" lIns="108000" tIns="0" rIns="108000" bIns="0" rtlCol="0" anchor="ctr" anchorCtr="0">
            <a:spAutoFit/>
          </a:bodyPr>
          <a:lstStyle/>
          <a:p>
            <a:pPr algn="ctr" rtl="0">
              <a:spcAft>
                <a:spcPts val="100"/>
              </a:spcAft>
              <a:buClr>
                <a:prstClr val="black"/>
              </a:buClr>
            </a:pPr>
            <a:r>
              <a:rPr lang="en" sz="1050" kern="100" dirty="0">
                <a:latin typeface="Meiryo UI" panose="020B0604030504040204" pitchFamily="50" charset="-128"/>
                <a:ea typeface="Meiryo UI" panose="020B0604030504040204" pitchFamily="50" charset="-128"/>
                <a:cs typeface="Times New Roman" panose="02020603050405020304" pitchFamily="18" charset="0"/>
              </a:rPr>
              <a:t>Japan-Angola Summit Meeting</a:t>
            </a:r>
          </a:p>
        </p:txBody>
      </p:sp>
      <p:pic>
        <p:nvPicPr>
          <p:cNvPr id="4" name="図 3" descr="スーツを着た男性たち&#10;&#10;AI によって生成されたコンテンツは間違っている可能性があります。">
            <a:extLst>
              <a:ext uri="{FF2B5EF4-FFF2-40B4-BE49-F238E27FC236}">
                <a16:creationId xmlns:a16="http://schemas.microsoft.com/office/drawing/2014/main" id="{97E30B0F-3060-74A1-4D04-64AC5A62B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577" y="373156"/>
            <a:ext cx="1963124" cy="1309406"/>
          </a:xfrm>
          <a:prstGeom prst="rect">
            <a:avLst/>
          </a:prstGeom>
        </p:spPr>
      </p:pic>
      <p:pic>
        <p:nvPicPr>
          <p:cNvPr id="11" name="図 10" descr="ポーズをとっているスーツ姿の男性たち&#10;&#10;AI によって生成されたコンテンツは間違っている可能性があります。">
            <a:extLst>
              <a:ext uri="{FF2B5EF4-FFF2-40B4-BE49-F238E27FC236}">
                <a16:creationId xmlns:a16="http://schemas.microsoft.com/office/drawing/2014/main" id="{14CED161-D79F-4F1C-E30D-A8B47EA65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509" y="1948701"/>
            <a:ext cx="1935192" cy="1290772"/>
          </a:xfrm>
          <a:prstGeom prst="rect">
            <a:avLst/>
          </a:prstGeom>
        </p:spPr>
      </p:pic>
      <p:pic>
        <p:nvPicPr>
          <p:cNvPr id="14" name="図 13" descr="スーツを着てポーズをとっている人たち&#10;&#10;AI によって生成されたコンテンツは間違っている可能性があります。">
            <a:extLst>
              <a:ext uri="{FF2B5EF4-FFF2-40B4-BE49-F238E27FC236}">
                <a16:creationId xmlns:a16="http://schemas.microsoft.com/office/drawing/2014/main" id="{3C8A6AEB-0E19-F487-A123-3F6E7E8119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5509" y="3539708"/>
            <a:ext cx="1983900" cy="1323262"/>
          </a:xfrm>
          <a:prstGeom prst="rect">
            <a:avLst/>
          </a:prstGeom>
        </p:spPr>
      </p:pic>
      <p:pic>
        <p:nvPicPr>
          <p:cNvPr id="21" name="図 20" descr="スーツを着た2人の男性&#10;&#10;AI によって生成されたコンテンツは間違っている可能性があります。">
            <a:extLst>
              <a:ext uri="{FF2B5EF4-FFF2-40B4-BE49-F238E27FC236}">
                <a16:creationId xmlns:a16="http://schemas.microsoft.com/office/drawing/2014/main" id="{A7F8C2FD-CFA1-B8AE-6611-989EF8F947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068" y="5127508"/>
            <a:ext cx="2035392" cy="1357606"/>
          </a:xfrm>
          <a:prstGeom prst="rect">
            <a:avLst/>
          </a:prstGeom>
        </p:spPr>
      </p:pic>
      <p:sp>
        <p:nvSpPr>
          <p:cNvPr id="2" name="楕円 1">
            <a:extLst>
              <a:ext uri="{FF2B5EF4-FFF2-40B4-BE49-F238E27FC236}">
                <a16:creationId xmlns:a16="http://schemas.microsoft.com/office/drawing/2014/main" id="{3F5212DE-63C6-26B4-9367-57DEBE8583D2}"/>
              </a:ext>
            </a:extLst>
          </p:cNvPr>
          <p:cNvSpPr/>
          <p:nvPr/>
        </p:nvSpPr>
        <p:spPr>
          <a:xfrm>
            <a:off x="9525114" y="6503770"/>
            <a:ext cx="350023" cy="344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
              <a:t>4</a:t>
            </a:r>
          </a:p>
        </p:txBody>
      </p:sp>
    </p:spTree>
    <p:extLst>
      <p:ext uri="{BB962C8B-B14F-4D97-AF65-F5344CB8AC3E}">
        <p14:creationId xmlns:p14="http://schemas.microsoft.com/office/powerpoint/2010/main" val="379668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F3A05DD-96D7-6606-76A0-417C992F6E8E}"/>
              </a:ext>
            </a:extLst>
          </p:cNvPr>
          <p:cNvSpPr txBox="1"/>
          <p:nvPr/>
        </p:nvSpPr>
        <p:spPr>
          <a:xfrm>
            <a:off x="95249" y="709706"/>
            <a:ext cx="9705975" cy="692497"/>
          </a:xfrm>
          <a:prstGeom prst="rect">
            <a:avLst/>
          </a:prstGeom>
          <a:solidFill>
            <a:schemeClr val="bg1"/>
          </a:solidFill>
          <a:ln>
            <a:solidFill>
              <a:srgbClr val="002060"/>
            </a:solidFill>
          </a:ln>
        </p:spPr>
        <p:txBody>
          <a:bodyPr wrap="square" rtlCol="0">
            <a:spAutoFit/>
          </a:bodyPr>
          <a:lstStyle/>
          <a:p>
            <a:pPr marL="269875" indent="-269875" rtl="0">
              <a:lnSpc>
                <a:spcPts val="1500"/>
              </a:lnSpc>
              <a:buFont typeface="Wingdings" panose="05000000000000000000" pitchFamily="2" charset="2"/>
              <a:buChar char="l"/>
            </a:pPr>
            <a:r>
              <a:rPr lang="en" sz="1350" b="1" dirty="0">
                <a:latin typeface="Meiryo UI" panose="020B0604030504040204" pitchFamily="50" charset="-128"/>
                <a:ea typeface="Meiryo UI" panose="020B0604030504040204" pitchFamily="50" charset="-128"/>
              </a:rPr>
              <a:t>Under the theme of TICAD 9, "</a:t>
            </a:r>
            <a:r>
              <a:rPr lang="en" sz="1350" b="1" dirty="0">
                <a:solidFill>
                  <a:srgbClr val="FF0000"/>
                </a:solidFill>
                <a:latin typeface="Meiryo UI" panose="020B0604030504040204" pitchFamily="50" charset="-128"/>
                <a:ea typeface="Meiryo UI" panose="020B0604030504040204" pitchFamily="50" charset="-128"/>
              </a:rPr>
              <a:t>Co-create innovative solutions with Africa</a:t>
            </a:r>
            <a:r>
              <a:rPr lang="en" sz="1350" b="1" dirty="0">
                <a:latin typeface="Meiryo UI" panose="020B0604030504040204" pitchFamily="50" charset="-128"/>
                <a:ea typeface="Meiryo UI" panose="020B0604030504040204" pitchFamily="50" charset="-128"/>
              </a:rPr>
              <a:t>," focused on cross-cutting issues such as public-private partnerships, empowerment of youth and women, and regional integration and connectivity.</a:t>
            </a:r>
            <a:endParaRPr lang="en-US" altLang="ja-JP" sz="1350" b="1" dirty="0">
              <a:latin typeface="Meiryo UI" panose="020B0604030504040204" pitchFamily="50" charset="-128"/>
              <a:ea typeface="Meiryo UI" panose="020B0604030504040204" pitchFamily="50" charset="-128"/>
            </a:endParaRPr>
          </a:p>
        </p:txBody>
      </p:sp>
      <p:sp>
        <p:nvSpPr>
          <p:cNvPr id="3" name="タイトル 3">
            <a:extLst>
              <a:ext uri="{FF2B5EF4-FFF2-40B4-BE49-F238E27FC236}">
                <a16:creationId xmlns:a16="http://schemas.microsoft.com/office/drawing/2014/main" id="{B1714684-6BCD-8CE4-9E35-D38ACC565F4B}"/>
              </a:ext>
            </a:extLst>
          </p:cNvPr>
          <p:cNvSpPr txBox="1"/>
          <p:nvPr/>
        </p:nvSpPr>
        <p:spPr>
          <a:xfrm>
            <a:off x="0" y="0"/>
            <a:ext cx="9906000" cy="385992"/>
          </a:xfrm>
          <a:prstGeom prst="rect">
            <a:avLst/>
          </a:prstGeom>
          <a:solidFill>
            <a:srgbClr val="002060"/>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rtl="0"/>
            <a:r>
              <a:rPr lang="en"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TICAD 9 Yokohama Declaration (Overview)</a:t>
            </a:r>
            <a:endParaRPr lang="en-US" altLang="ja-JP" sz="2000"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5" name="テキスト ボックス 31">
            <a:extLst>
              <a:ext uri="{FF2B5EF4-FFF2-40B4-BE49-F238E27FC236}">
                <a16:creationId xmlns:a16="http://schemas.microsoft.com/office/drawing/2014/main" id="{91BC6E2A-7881-EE6C-22A6-40A19874DC8B}"/>
              </a:ext>
            </a:extLst>
          </p:cNvPr>
          <p:cNvSpPr txBox="1"/>
          <p:nvPr/>
        </p:nvSpPr>
        <p:spPr>
          <a:xfrm>
            <a:off x="7547848" y="-26295"/>
            <a:ext cx="2445639" cy="438582"/>
          </a:xfrm>
          <a:prstGeom prst="rect">
            <a:avLst/>
          </a:prstGeom>
          <a:noFill/>
        </p:spPr>
        <p:txBody>
          <a:bodyPr wrap="square" rtlCol="0">
            <a:spAutoFit/>
          </a:bodyPr>
          <a:lstStyle/>
          <a:p>
            <a:pPr algn="r" rtl="0">
              <a:lnSpc>
                <a:spcPts val="900"/>
              </a:lnSpc>
            </a:pPr>
            <a:r>
              <a:rPr lang="en" sz="1050" dirty="0">
                <a:solidFill>
                  <a:schemeClr val="bg1"/>
                </a:solidFill>
                <a:latin typeface="Meiryo UI" panose="020B0604030504040204" pitchFamily="50" charset="-128"/>
                <a:ea typeface="Meiryo UI" panose="020B0604030504040204" pitchFamily="50" charset="-128"/>
              </a:rPr>
              <a:t>August 2025</a:t>
            </a:r>
            <a:endParaRPr lang="en-US" altLang="ja-JP" sz="1050" dirty="0">
              <a:solidFill>
                <a:schemeClr val="bg1"/>
              </a:solidFill>
              <a:latin typeface="Meiryo UI" panose="020B0604030504040204" pitchFamily="50" charset="-128"/>
              <a:ea typeface="Meiryo UI" panose="020B0604030504040204" pitchFamily="50" charset="-128"/>
            </a:endParaRPr>
          </a:p>
          <a:p>
            <a:pPr algn="r" rtl="0">
              <a:lnSpc>
                <a:spcPts val="900"/>
              </a:lnSpc>
            </a:pPr>
            <a:r>
              <a:rPr lang="en" sz="1050" dirty="0">
                <a:solidFill>
                  <a:schemeClr val="bg1"/>
                </a:solidFill>
                <a:latin typeface="Meiryo UI" panose="020B0604030504040204" pitchFamily="50" charset="-128"/>
                <a:ea typeface="Meiryo UI" panose="020B0604030504040204" pitchFamily="50" charset="-128"/>
              </a:rPr>
              <a:t>Ministry of Foreign Affairs of </a:t>
            </a:r>
          </a:p>
          <a:p>
            <a:pPr algn="r" rtl="0">
              <a:lnSpc>
                <a:spcPts val="900"/>
              </a:lnSpc>
            </a:pPr>
            <a:r>
              <a:rPr lang="en" sz="1050" dirty="0">
                <a:solidFill>
                  <a:schemeClr val="bg1"/>
                </a:solidFill>
                <a:latin typeface="Meiryo UI" panose="020B0604030504040204" pitchFamily="50" charset="-128"/>
                <a:ea typeface="Meiryo UI" panose="020B0604030504040204" pitchFamily="50" charset="-128"/>
              </a:rPr>
              <a:t>Japan</a:t>
            </a:r>
            <a:endParaRPr lang="en-US" altLang="ja-JP" sz="1050" dirty="0">
              <a:solidFill>
                <a:schemeClr val="bg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D665591F-1662-67DC-FC41-5A43CDE8C18D}"/>
              </a:ext>
            </a:extLst>
          </p:cNvPr>
          <p:cNvSpPr txBox="1"/>
          <p:nvPr/>
        </p:nvSpPr>
        <p:spPr>
          <a:xfrm>
            <a:off x="87487" y="390204"/>
            <a:ext cx="1342676" cy="324321"/>
          </a:xfrm>
          <a:prstGeom prst="rect">
            <a:avLst/>
          </a:prstGeom>
          <a:solidFill>
            <a:srgbClr val="002060"/>
          </a:solidFill>
        </p:spPr>
        <p:txBody>
          <a:bodyPr vert="horz" wrap="none" lIns="74295" tIns="37148" rIns="74295" bIns="37148"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rtl="0"/>
            <a:r>
              <a:rPr lang="en"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1. Outline</a:t>
            </a:r>
            <a:endParaRPr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6" name="タイトル 3">
            <a:extLst>
              <a:ext uri="{FF2B5EF4-FFF2-40B4-BE49-F238E27FC236}">
                <a16:creationId xmlns:a16="http://schemas.microsoft.com/office/drawing/2014/main" id="{478F18C6-1B18-6BFA-2537-3B8483E46C4D}"/>
              </a:ext>
            </a:extLst>
          </p:cNvPr>
          <p:cNvSpPr txBox="1"/>
          <p:nvPr/>
        </p:nvSpPr>
        <p:spPr>
          <a:xfrm>
            <a:off x="86852" y="1401012"/>
            <a:ext cx="2925096" cy="324321"/>
          </a:xfrm>
          <a:prstGeom prst="rect">
            <a:avLst/>
          </a:prstGeom>
          <a:solidFill>
            <a:srgbClr val="002060"/>
          </a:solidFill>
        </p:spPr>
        <p:txBody>
          <a:bodyPr vert="horz" wrap="none" lIns="74295" tIns="37148" rIns="74295" bIns="37148"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rtl="0"/>
            <a:r>
              <a:rPr lang="en"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2. Itemized Discussion</a:t>
            </a:r>
            <a:endParaRPr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FABA3D84-F1D8-5524-6B3B-A99B5CD0719F}"/>
              </a:ext>
            </a:extLst>
          </p:cNvPr>
          <p:cNvSpPr txBox="1"/>
          <p:nvPr/>
        </p:nvSpPr>
        <p:spPr>
          <a:xfrm>
            <a:off x="95249" y="1731888"/>
            <a:ext cx="9705975" cy="4901342"/>
          </a:xfrm>
          <a:prstGeom prst="rect">
            <a:avLst/>
          </a:prstGeom>
          <a:solidFill>
            <a:schemeClr val="bg1"/>
          </a:solidFill>
          <a:ln>
            <a:solidFill>
              <a:srgbClr val="002060"/>
            </a:solidFill>
          </a:ln>
        </p:spPr>
        <p:txBody>
          <a:bodyPr wrap="square" lIns="91440" tIns="45720" rIns="91440" bIns="45720" rtlCol="0" anchor="t">
            <a:spAutoFit/>
          </a:bodyPr>
          <a:lstStyle/>
          <a:p>
            <a:pPr rtl="0">
              <a:lnSpc>
                <a:spcPts val="1500"/>
              </a:lnSpc>
            </a:pPr>
            <a:r>
              <a:rPr lang="en" sz="1400" b="1" dirty="0">
                <a:latin typeface="Meiryo UI" panose="020B0604030504040204" pitchFamily="50" charset="-128"/>
                <a:ea typeface="Meiryo UI" panose="020B0604030504040204" pitchFamily="50" charset="-128"/>
              </a:rPr>
              <a:t>(1) Economy</a:t>
            </a:r>
            <a:endParaRPr lang="en-US" altLang="ja-JP" sz="1400" b="1" dirty="0">
              <a:latin typeface="Meiryo UI" panose="020B0604030504040204" pitchFamily="50" charset="-128"/>
              <a:ea typeface="Meiryo UI" panose="020B0604030504040204" pitchFamily="50" charset="-128"/>
            </a:endParaRPr>
          </a:p>
          <a:p>
            <a:pPr marL="179070" indent="-179070" rtl="0">
              <a:lnSpc>
                <a:spcPts val="1500"/>
              </a:lnSpc>
              <a:buClr>
                <a:schemeClr val="tx1"/>
              </a:buClr>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Take good note</a:t>
            </a:r>
            <a:r>
              <a:rPr lang="en" sz="1400" dirty="0">
                <a:solidFill>
                  <a:srgbClr val="FF0000"/>
                </a:solidFill>
                <a:latin typeface="Meiryo UI" panose="020B0604030504040204" pitchFamily="50" charset="-128"/>
                <a:ea typeface="Meiryo UI" panose="020B0604030504040204" pitchFamily="50" charset="-128"/>
              </a:rPr>
              <a:t> </a:t>
            </a:r>
            <a:r>
              <a:rPr lang="en" sz="1400" dirty="0">
                <a:latin typeface="Meiryo UI" panose="020B0604030504040204" pitchFamily="50" charset="-128"/>
                <a:ea typeface="Meiryo UI" panose="020B0604030504040204" pitchFamily="50" charset="-128"/>
              </a:rPr>
              <a:t>of </a:t>
            </a:r>
            <a:r>
              <a:rPr lang="en" sz="1400" dirty="0">
                <a:solidFill>
                  <a:srgbClr val="FF0000"/>
                </a:solidFill>
                <a:latin typeface="Meiryo UI" panose="020B0604030504040204" pitchFamily="50" charset="-128"/>
                <a:ea typeface="Meiryo UI" panose="020B0604030504040204" pitchFamily="50" charset="-128"/>
              </a:rPr>
              <a:t>the initiative of a Free and Open Indo-Pacific (FOIP).</a:t>
            </a:r>
            <a:endParaRPr lang="en-US" altLang="ja-JP" sz="1400" dirty="0">
              <a:latin typeface="Meiryo UI" panose="020B0604030504040204" pitchFamily="50" charset="-128"/>
              <a:ea typeface="Meiryo UI" panose="020B0604030504040204" pitchFamily="50" charset="-128"/>
            </a:endParaRPr>
          </a:p>
          <a:p>
            <a:pPr marL="179070" indent="-179070" rtl="0">
              <a:lnSpc>
                <a:spcPts val="1500"/>
              </a:lnSpc>
              <a:buClr>
                <a:schemeClr val="tx1"/>
              </a:buClr>
              <a:buFont typeface="Wingdings" panose="05000000000000000000" pitchFamily="2" charset="2"/>
              <a:buChar char="l"/>
            </a:pPr>
            <a:r>
              <a:rPr lang="en" sz="1400" dirty="0">
                <a:solidFill>
                  <a:srgbClr val="FF0000"/>
                </a:solidFill>
                <a:latin typeface="Meiryo UI"/>
                <a:ea typeface="Meiryo UI"/>
              </a:rPr>
              <a:t>Strengthen regional integration and connectivity through the African Continental Free Trade Area (AfCFTA), </a:t>
            </a:r>
            <a:r>
              <a:rPr lang="en" sz="1400" dirty="0">
                <a:latin typeface="Meiryo UI"/>
                <a:ea typeface="Meiryo UI"/>
              </a:rPr>
              <a:t>promote the use of DX, AI, and satellite data, build AI governance, and strengthen public-private partnerships.</a:t>
            </a:r>
            <a:endParaRPr lang="en-US" altLang="ja-JP" sz="1400" dirty="0">
              <a:latin typeface="Meiryo UI"/>
              <a:ea typeface="Meiryo UI"/>
            </a:endParaRPr>
          </a:p>
          <a:p>
            <a:pPr marL="179070" indent="-179070" rtl="0">
              <a:lnSpc>
                <a:spcPts val="1500"/>
              </a:lnSpc>
              <a:buClr>
                <a:schemeClr val="tx1"/>
              </a:buClr>
              <a:buFont typeface="Wingdings" panose="05000000000000000000" pitchFamily="2" charset="2"/>
              <a:buChar char="l"/>
            </a:pPr>
            <a:r>
              <a:rPr lang="en" sz="1400" dirty="0">
                <a:latin typeface="Meiryo UI"/>
                <a:ea typeface="Meiryo UI"/>
              </a:rPr>
              <a:t>The importance of strengthening </a:t>
            </a:r>
            <a:r>
              <a:rPr lang="en" sz="1400" dirty="0">
                <a:solidFill>
                  <a:srgbClr val="FF0000"/>
                </a:solidFill>
                <a:latin typeface="Meiryo UI"/>
                <a:ea typeface="Meiryo UI"/>
              </a:rPr>
              <a:t>agricultural systems </a:t>
            </a:r>
            <a:r>
              <a:rPr lang="en" sz="1400" dirty="0">
                <a:latin typeface="Meiryo UI"/>
                <a:ea typeface="Meiryo UI"/>
              </a:rPr>
              <a:t>to </a:t>
            </a:r>
            <a:r>
              <a:rPr lang="en" sz="1400" dirty="0">
                <a:solidFill>
                  <a:srgbClr val="FF0000"/>
                </a:solidFill>
                <a:latin typeface="Meiryo UI"/>
                <a:ea typeface="Meiryo UI"/>
              </a:rPr>
              <a:t>eradicate poverty and food insecurity, </a:t>
            </a:r>
            <a:r>
              <a:rPr lang="en" sz="1400" dirty="0">
                <a:latin typeface="Meiryo UI"/>
                <a:ea typeface="Meiryo UI"/>
              </a:rPr>
              <a:t>stable supply and responsible development of </a:t>
            </a:r>
            <a:r>
              <a:rPr lang="en" sz="1400" dirty="0">
                <a:solidFill>
                  <a:srgbClr val="FF0000"/>
                </a:solidFill>
                <a:latin typeface="Meiryo UI"/>
                <a:ea typeface="Meiryo UI"/>
              </a:rPr>
              <a:t>critical mineral resources</a:t>
            </a:r>
            <a:r>
              <a:rPr lang="en" sz="1400" dirty="0">
                <a:latin typeface="Meiryo UI"/>
                <a:ea typeface="Meiryo UI"/>
              </a:rPr>
              <a:t>,</a:t>
            </a:r>
            <a:r>
              <a:rPr lang="en" sz="1400" dirty="0">
                <a:solidFill>
                  <a:srgbClr val="FF0000"/>
                </a:solidFill>
                <a:latin typeface="Meiryo UI"/>
                <a:ea typeface="Meiryo UI"/>
              </a:rPr>
              <a:t> </a:t>
            </a:r>
            <a:r>
              <a:rPr lang="en" sz="1400" dirty="0">
                <a:latin typeface="Meiryo UI"/>
                <a:ea typeface="Meiryo UI"/>
              </a:rPr>
              <a:t>as well as local value addition, including through the World Bank </a:t>
            </a:r>
            <a:r>
              <a:rPr lang="en" sz="1400" dirty="0">
                <a:solidFill>
                  <a:srgbClr val="FF0000"/>
                </a:solidFill>
                <a:latin typeface="Meiryo UI"/>
                <a:ea typeface="Meiryo UI"/>
              </a:rPr>
              <a:t>RISE </a:t>
            </a:r>
            <a:r>
              <a:rPr lang="en" sz="1400" dirty="0">
                <a:latin typeface="Meiryo UI"/>
                <a:ea typeface="Meiryo UI"/>
              </a:rPr>
              <a:t>partnership. </a:t>
            </a:r>
            <a:endParaRPr lang="en-US" altLang="ja-JP" sz="1400" dirty="0">
              <a:latin typeface="Meiryo UI"/>
              <a:ea typeface="Meiryo UI"/>
            </a:endParaRPr>
          </a:p>
          <a:p>
            <a:pPr marL="179070" indent="-179070" rtl="0">
              <a:lnSpc>
                <a:spcPts val="1500"/>
              </a:lnSpc>
              <a:buClr>
                <a:schemeClr val="tx1"/>
              </a:buClr>
              <a:buFont typeface="Wingdings" panose="05000000000000000000" pitchFamily="2" charset="2"/>
              <a:buChar char="l"/>
            </a:pPr>
            <a:r>
              <a:rPr lang="en" sz="1400" dirty="0">
                <a:latin typeface="Meiryo UI"/>
                <a:ea typeface="Meiryo UI"/>
              </a:rPr>
              <a:t>Welcome strengthening domestic resource mobilization, appropriate debt management, improving electricity access, and the upgraded Enhanced Private Sector Assistance for Africa (</a:t>
            </a:r>
            <a:r>
              <a:rPr lang="en" sz="1400" dirty="0">
                <a:solidFill>
                  <a:srgbClr val="FF0000"/>
                </a:solidFill>
                <a:latin typeface="Meiryo UI"/>
                <a:ea typeface="Meiryo UI"/>
              </a:rPr>
              <a:t>EPSA</a:t>
            </a:r>
            <a:r>
              <a:rPr lang="en" sz="1400" dirty="0">
                <a:latin typeface="Meiryo UI"/>
                <a:ea typeface="Meiryo UI"/>
              </a:rPr>
              <a:t>).</a:t>
            </a:r>
            <a:endParaRPr lang="en-US" altLang="ja-JP" sz="1400" dirty="0">
              <a:latin typeface="Meiryo UI"/>
              <a:ea typeface="Meiryo UI"/>
            </a:endParaRPr>
          </a:p>
          <a:p>
            <a:pPr marL="179070" indent="-179070" rtl="0">
              <a:lnSpc>
                <a:spcPts val="1500"/>
              </a:lnSpc>
              <a:buClr>
                <a:schemeClr val="tx1"/>
              </a:buClr>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Importance of the multilateral trading system with the World Trade Organization (WTO).</a:t>
            </a:r>
            <a:endParaRPr lang="en-US" altLang="ja-JP" sz="1400" dirty="0">
              <a:highlight>
                <a:srgbClr val="FFFF00"/>
              </a:highlight>
              <a:latin typeface="Meiryo UI" panose="020B0604030504040204" pitchFamily="50" charset="-128"/>
              <a:ea typeface="Meiryo UI" panose="020B0604030504040204" pitchFamily="50" charset="-128"/>
            </a:endParaRPr>
          </a:p>
          <a:p>
            <a:pPr rtl="0">
              <a:lnSpc>
                <a:spcPts val="1500"/>
              </a:lnSpc>
            </a:pPr>
            <a:r>
              <a:rPr lang="en" sz="1400" b="1" dirty="0">
                <a:latin typeface="Meiryo UI" panose="020B0604030504040204" pitchFamily="50" charset="-128"/>
                <a:ea typeface="Meiryo UI" panose="020B0604030504040204" pitchFamily="50" charset="-128"/>
              </a:rPr>
              <a:t>(2) Society</a:t>
            </a:r>
            <a:endParaRPr lang="en-US" altLang="ja-JP" sz="1400" b="1" dirty="0">
              <a:latin typeface="Meiryo UI" panose="020B0604030504040204" pitchFamily="50" charset="-128"/>
              <a:ea typeface="Meiryo UI" panose="020B0604030504040204" pitchFamily="50" charset="-128"/>
            </a:endParaRPr>
          </a:p>
          <a:p>
            <a:pPr marL="179070" indent="-179070">
              <a:lnSpc>
                <a:spcPts val="1500"/>
              </a:lnSpc>
              <a:buClr>
                <a:schemeClr val="tx1"/>
              </a:buClr>
              <a:buFont typeface="Wingdings" panose="05000000000000000000" pitchFamily="2" charset="2"/>
              <a:buChar char="l"/>
            </a:pPr>
            <a:r>
              <a:rPr lang="en" sz="1400" dirty="0">
                <a:solidFill>
                  <a:srgbClr val="FF0000"/>
                </a:solidFill>
                <a:latin typeface="Meiryo UI" panose="020B0604030504040204" pitchFamily="50" charset="-128"/>
                <a:ea typeface="Meiryo UI" panose="020B0604030504040204" pitchFamily="50" charset="-128"/>
              </a:rPr>
              <a:t>Strengthen health systems </a:t>
            </a:r>
            <a:r>
              <a:rPr lang="en" altLang="ja-JP" sz="1400" dirty="0">
                <a:latin typeface="Meiryo UI" panose="020B0604030504040204" pitchFamily="50" charset="-128"/>
                <a:ea typeface="Meiryo UI" panose="020B0604030504040204" pitchFamily="50" charset="-128"/>
              </a:rPr>
              <a:t>to achieve </a:t>
            </a:r>
            <a:r>
              <a:rPr lang="en" altLang="ja-JP" sz="1400" dirty="0">
                <a:solidFill>
                  <a:srgbClr val="FF0000"/>
                </a:solidFill>
                <a:latin typeface="Meiryo UI" panose="020B0604030504040204" pitchFamily="50" charset="-128"/>
                <a:ea typeface="Meiryo UI" panose="020B0604030504040204" pitchFamily="50" charset="-128"/>
              </a:rPr>
              <a:t>universal health coverage (UHC)</a:t>
            </a:r>
            <a:r>
              <a:rPr lang="en" altLang="ja-JP" sz="1400" dirty="0">
                <a:latin typeface="Meiryo UI" panose="020B0604030504040204" pitchFamily="50" charset="-128"/>
                <a:ea typeface="Meiryo UI" panose="020B0604030504040204" pitchFamily="50" charset="-128"/>
              </a:rPr>
              <a:t>, </a:t>
            </a:r>
            <a:r>
              <a:rPr lang="en" sz="1400" dirty="0">
                <a:latin typeface="Meiryo UI" panose="020B0604030504040204" pitchFamily="50" charset="-128"/>
                <a:ea typeface="Meiryo UI" panose="020B0604030504040204" pitchFamily="50" charset="-128"/>
              </a:rPr>
              <a:t>human resource development (primary and secondary education, higher education, and industrial human resource development)</a:t>
            </a:r>
            <a:endParaRPr lang="en-US" altLang="ja-JP" sz="1400" dirty="0">
              <a:latin typeface="Meiryo UI" panose="020B0604030504040204" pitchFamily="50" charset="-128"/>
              <a:ea typeface="Meiryo UI" panose="020B0604030504040204" pitchFamily="50" charset="-128"/>
            </a:endParaRPr>
          </a:p>
          <a:p>
            <a:pPr marL="179070" indent="-179070" rtl="0">
              <a:lnSpc>
                <a:spcPts val="1500"/>
              </a:lnSpc>
              <a:buFont typeface="Wingdings" panose="05000000000000000000" pitchFamily="2" charset="2"/>
              <a:buChar char="l"/>
            </a:pPr>
            <a:r>
              <a:rPr lang="en" sz="1400" dirty="0">
                <a:latin typeface="Meiryo UI"/>
                <a:ea typeface="Meiryo UI"/>
              </a:rPr>
              <a:t>Importance of </a:t>
            </a:r>
            <a:r>
              <a:rPr lang="en" sz="1400" dirty="0">
                <a:solidFill>
                  <a:srgbClr val="FF0000"/>
                </a:solidFill>
                <a:latin typeface="Meiryo UI"/>
                <a:ea typeface="Meiryo UI"/>
              </a:rPr>
              <a:t>mutual exchanges between African and Japanese youth</a:t>
            </a:r>
            <a:r>
              <a:rPr lang="en" sz="1400" dirty="0">
                <a:latin typeface="Meiryo UI"/>
                <a:ea typeface="Meiryo UI"/>
              </a:rPr>
              <a:t>, importance of </a:t>
            </a:r>
            <a:r>
              <a:rPr lang="en" sz="1400" dirty="0">
                <a:solidFill>
                  <a:srgbClr val="FF0000"/>
                </a:solidFill>
                <a:latin typeface="Meiryo UI"/>
                <a:ea typeface="Meiryo UI"/>
              </a:rPr>
              <a:t>waste disposal</a:t>
            </a:r>
            <a:r>
              <a:rPr lang="en" sz="1400" dirty="0">
                <a:latin typeface="Meiryo UI"/>
                <a:ea typeface="Meiryo UI"/>
              </a:rPr>
              <a:t>, and welcome Japan’s contribution to the areas of </a:t>
            </a:r>
            <a:r>
              <a:rPr lang="en" sz="1400" dirty="0">
                <a:solidFill>
                  <a:srgbClr val="FF0000"/>
                </a:solidFill>
                <a:latin typeface="Meiryo UI"/>
                <a:ea typeface="Meiryo UI"/>
              </a:rPr>
              <a:t>disaster risk reduction</a:t>
            </a:r>
            <a:r>
              <a:rPr lang="en" sz="1400" dirty="0">
                <a:latin typeface="Meiryo UI"/>
                <a:ea typeface="Meiryo UI"/>
              </a:rPr>
              <a:t>.</a:t>
            </a:r>
            <a:endParaRPr lang="en-US" altLang="ja-JP" sz="1400" dirty="0">
              <a:latin typeface="Meiryo UI"/>
              <a:ea typeface="Meiryo UI"/>
            </a:endParaRPr>
          </a:p>
          <a:p>
            <a:pPr rtl="0">
              <a:lnSpc>
                <a:spcPts val="1500"/>
              </a:lnSpc>
            </a:pPr>
            <a:r>
              <a:rPr lang="en" sz="1400" b="1" dirty="0">
                <a:latin typeface="Meiryo UI" panose="020B0604030504040204" pitchFamily="50" charset="-128"/>
                <a:ea typeface="Meiryo UI" panose="020B0604030504040204" pitchFamily="50" charset="-128"/>
              </a:rPr>
              <a:t>(3) Peace and Stability</a:t>
            </a:r>
            <a:endParaRPr lang="en-US" altLang="ja-JP" sz="1400" b="1" dirty="0">
              <a:latin typeface="Meiryo UI" panose="020B0604030504040204" pitchFamily="50" charset="-128"/>
              <a:ea typeface="Meiryo UI" panose="020B0604030504040204" pitchFamily="50" charset="-128"/>
            </a:endParaRPr>
          </a:p>
          <a:p>
            <a:pPr marL="179070" indent="-179070" rtl="0">
              <a:lnSpc>
                <a:spcPts val="1500"/>
              </a:lnSpc>
              <a:buClr>
                <a:schemeClr val="tx1"/>
              </a:buClr>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Importance of promoting </a:t>
            </a:r>
            <a:r>
              <a:rPr lang="en" sz="1400" dirty="0">
                <a:solidFill>
                  <a:srgbClr val="FF0000"/>
                </a:solidFill>
                <a:latin typeface="Meiryo UI" panose="020B0604030504040204" pitchFamily="50" charset="-128"/>
                <a:ea typeface="Meiryo UI" panose="020B0604030504040204" pitchFamily="50" charset="-128"/>
              </a:rPr>
              <a:t>human security, </a:t>
            </a:r>
            <a:r>
              <a:rPr lang="en" sz="1400" dirty="0">
                <a:latin typeface="Meiryo UI" panose="020B0604030504040204" pitchFamily="50" charset="-128"/>
                <a:ea typeface="Meiryo UI" panose="020B0604030504040204" pitchFamily="50" charset="-128"/>
              </a:rPr>
              <a:t>Humanitarian Development-Peace Nexus. </a:t>
            </a:r>
            <a:endParaRPr lang="en-US" altLang="ja-JP" sz="1400" dirty="0">
              <a:latin typeface="Meiryo UI" panose="020B0604030504040204" pitchFamily="50" charset="-128"/>
              <a:ea typeface="Meiryo UI" panose="020B0604030504040204" pitchFamily="50" charset="-128"/>
            </a:endParaRPr>
          </a:p>
          <a:p>
            <a:pPr marL="179070" indent="-179070" rtl="0">
              <a:lnSpc>
                <a:spcPts val="1500"/>
              </a:lnSpc>
              <a:buClr>
                <a:schemeClr val="tx1"/>
              </a:buClr>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Importance of </a:t>
            </a:r>
            <a:r>
              <a:rPr lang="en" sz="1400" dirty="0">
                <a:solidFill>
                  <a:srgbClr val="FF0000"/>
                </a:solidFill>
                <a:latin typeface="Meiryo UI" panose="020B0604030504040204" pitchFamily="50" charset="-128"/>
                <a:ea typeface="Meiryo UI" panose="020B0604030504040204" pitchFamily="50" charset="-128"/>
              </a:rPr>
              <a:t>good governance, democracy, and the rule of law</a:t>
            </a:r>
            <a:r>
              <a:rPr lang="en" sz="1400" dirty="0">
                <a:latin typeface="Meiryo UI" panose="020B0604030504040204" pitchFamily="50" charset="-128"/>
                <a:ea typeface="Meiryo UI" panose="020B0604030504040204" pitchFamily="50" charset="-128"/>
              </a:rPr>
              <a:t>, promotion of the implementation of the Women, Peace and Security (WPS) agenda. </a:t>
            </a:r>
            <a:endParaRPr lang="en-US" altLang="ja-JP" sz="1400" dirty="0">
              <a:latin typeface="Meiryo UI" panose="020B0604030504040204" pitchFamily="50" charset="-128"/>
              <a:ea typeface="Meiryo UI" panose="020B0604030504040204" pitchFamily="50" charset="-128"/>
            </a:endParaRPr>
          </a:p>
          <a:p>
            <a:pPr marL="179070" indent="-179070" rtl="0">
              <a:lnSpc>
                <a:spcPts val="1500"/>
              </a:lnSpc>
              <a:buClr>
                <a:schemeClr val="tx1"/>
              </a:buClr>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Confirm cooperation toward</a:t>
            </a:r>
            <a:r>
              <a:rPr lang="en" sz="1400" dirty="0">
                <a:solidFill>
                  <a:srgbClr val="FF0000"/>
                </a:solidFill>
                <a:latin typeface="Meiryo UI" panose="020B0604030504040204" pitchFamily="50" charset="-128"/>
                <a:ea typeface="Meiryo UI" panose="020B0604030504040204" pitchFamily="50" charset="-128"/>
              </a:rPr>
              <a:t> UN Security Council reform</a:t>
            </a:r>
            <a:r>
              <a:rPr lang="en" sz="1400" dirty="0">
                <a:latin typeface="Meiryo UI" panose="020B0604030504040204" pitchFamily="50" charset="-128"/>
                <a:ea typeface="Meiryo UI" panose="020B0604030504040204" pitchFamily="50" charset="-128"/>
              </a:rPr>
              <a:t>, reaffirm commitment to realizing </a:t>
            </a:r>
            <a:r>
              <a:rPr lang="en" sz="1400" dirty="0">
                <a:solidFill>
                  <a:srgbClr val="FF0000"/>
                </a:solidFill>
                <a:latin typeface="Meiryo UI" panose="020B0604030504040204" pitchFamily="50" charset="-128"/>
                <a:ea typeface="Meiryo UI" panose="020B0604030504040204" pitchFamily="50" charset="-128"/>
              </a:rPr>
              <a:t>a world without nuclear weapons</a:t>
            </a:r>
            <a:r>
              <a:rPr lang="en"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rtl="0">
              <a:lnSpc>
                <a:spcPts val="1500"/>
              </a:lnSpc>
              <a:buClr>
                <a:schemeClr val="tx1"/>
              </a:buClr>
            </a:pPr>
            <a:r>
              <a:rPr lang="en" sz="1400" b="1" dirty="0">
                <a:latin typeface="Meiryo UI" panose="020B0604030504040204" pitchFamily="50" charset="-128"/>
                <a:ea typeface="Meiryo UI" panose="020B0604030504040204" pitchFamily="50" charset="-128"/>
              </a:rPr>
              <a:t>(4) TICAD’s Next Steps</a:t>
            </a:r>
            <a:endParaRPr lang="en-US" altLang="ja-JP" sz="1400" b="1" dirty="0">
              <a:latin typeface="Meiryo UI" panose="020B0604030504040204" pitchFamily="50" charset="-128"/>
              <a:ea typeface="Meiryo UI" panose="020B0604030504040204" pitchFamily="50" charset="-128"/>
            </a:endParaRPr>
          </a:p>
          <a:p>
            <a:pPr marL="179070" indent="-179070" rtl="0">
              <a:lnSpc>
                <a:spcPts val="1500"/>
              </a:lnSpc>
              <a:buFont typeface="Wingdings" panose="05000000000000000000" pitchFamily="2" charset="2"/>
              <a:buChar char="l"/>
            </a:pPr>
            <a:r>
              <a:rPr lang="en" sz="1400" dirty="0">
                <a:latin typeface="Meiryo UI" panose="020B0604030504040204" pitchFamily="50" charset="-128"/>
                <a:ea typeface="Meiryo UI" panose="020B0604030504040204" pitchFamily="50" charset="-128"/>
              </a:rPr>
              <a:t>Convene TICAD 10 in Africa. </a:t>
            </a:r>
            <a:r>
              <a:rPr lang="en" sz="1400" dirty="0">
                <a:solidFill>
                  <a:srgbClr val="FF0000"/>
                </a:solidFill>
                <a:latin typeface="Meiryo UI" panose="020B0604030504040204" pitchFamily="50" charset="-128"/>
                <a:ea typeface="Meiryo UI" panose="020B0604030504040204" pitchFamily="50" charset="-128"/>
              </a:rPr>
              <a:t>Improving and reviewing TICAD </a:t>
            </a:r>
            <a:r>
              <a:rPr lang="en" sz="1400" dirty="0">
                <a:latin typeface="Meiryo UI" panose="020B0604030504040204" pitchFamily="50" charset="-128"/>
                <a:ea typeface="Meiryo UI" panose="020B0604030504040204" pitchFamily="50" charset="-128"/>
              </a:rPr>
              <a:t>to better align with the rapidly changing priorities.</a:t>
            </a:r>
            <a:endParaRPr lang="en-US" altLang="ja-JP" sz="1400" dirty="0">
              <a:latin typeface="Meiryo UI" panose="020B0604030504040204" pitchFamily="50" charset="-128"/>
              <a:ea typeface="Meiryo UI" panose="020B0604030504040204" pitchFamily="50" charset="-128"/>
            </a:endParaRPr>
          </a:p>
        </p:txBody>
      </p:sp>
      <p:sp>
        <p:nvSpPr>
          <p:cNvPr id="8" name="楕円 7">
            <a:extLst>
              <a:ext uri="{FF2B5EF4-FFF2-40B4-BE49-F238E27FC236}">
                <a16:creationId xmlns:a16="http://schemas.microsoft.com/office/drawing/2014/main" id="{718B9DD4-FF14-DCDD-0DC8-95FFECDC1A07}"/>
              </a:ext>
            </a:extLst>
          </p:cNvPr>
          <p:cNvSpPr/>
          <p:nvPr/>
        </p:nvSpPr>
        <p:spPr>
          <a:xfrm>
            <a:off x="9525114" y="6503770"/>
            <a:ext cx="350023" cy="344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
              <a:t>5</a:t>
            </a:r>
          </a:p>
        </p:txBody>
      </p:sp>
    </p:spTree>
    <p:extLst>
      <p:ext uri="{BB962C8B-B14F-4D97-AF65-F5344CB8AC3E}">
        <p14:creationId xmlns:p14="http://schemas.microsoft.com/office/powerpoint/2010/main" val="4606676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xDef>
      <a:spPr>
        <a:noFill/>
        <a:ln w="12700">
          <a:solidFill>
            <a:schemeClr val="tx1"/>
          </a:solidFill>
          <a:prstDash val="solid"/>
        </a:ln>
      </a:spPr>
      <a:bodyPr wrap="square" lIns="108000" tIns="0" rIns="108000" bIns="0" rtlCol="0" anchor="ctr" anchorCtr="0">
        <a:noAutofit/>
      </a:bodyPr>
      <a:lstStyle>
        <a:defPPr marL="197824" indent="-197824" algn="just">
          <a:spcAft>
            <a:spcPts val="100"/>
          </a:spcAft>
          <a:buClr>
            <a:prstClr val="black"/>
          </a:buClr>
          <a:buFont typeface="Wingdings" panose="05000000000000000000" pitchFamily="2" charset="2"/>
          <a:buChar char="l"/>
          <a:defRPr kern="100" dirty="0" smtClean="0">
            <a:solidFill>
              <a:schemeClr val="accent1"/>
            </a:solidFill>
            <a:latin typeface="Meiryo UI" panose="020B0604030504040204" pitchFamily="50" charset="-128"/>
            <a:ea typeface="Meiryo UI" panose="020B0604030504040204" pitchFamily="50" charset="-128"/>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2060</Words>
  <PresentationFormat>A4 210 x 297 mm</PresentationFormat>
  <Paragraphs>99</Paragraphs>
  <Slides>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ＭＳ ゴシック</vt:lpstr>
      <vt:lpstr>游ゴシック</vt:lpstr>
      <vt:lpstr>Arial</vt:lpstr>
      <vt:lpstr>Calibri</vt:lpstr>
      <vt:lpstr>Cambria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