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6858000" cy="9906000" type="A4"/>
  <p:notesSz cx="6735763" cy="9866313"/>
  <p:defaultTextStyle>
    <a:defPPr>
      <a:defRPr lang="ja-JP"/>
    </a:defPPr>
    <a:lvl1pPr marL="0" algn="l" defTabSz="914298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8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2pPr>
    <a:lvl3pPr marL="914298" algn="l" defTabSz="914298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3pPr>
    <a:lvl4pPr marL="1371446" algn="l" defTabSz="914298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4pPr>
    <a:lvl5pPr marL="1828595" algn="l" defTabSz="914298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5pPr>
    <a:lvl6pPr marL="2285744" algn="l" defTabSz="914298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6pPr>
    <a:lvl7pPr marL="2742893" algn="l" defTabSz="914298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7pPr>
    <a:lvl8pPr marL="3200041" algn="l" defTabSz="914298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8pPr>
    <a:lvl9pPr marL="3657191" algn="l" defTabSz="914298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国協総" initials="国協総" lastIdx="6" clrIdx="0">
    <p:extLst>
      <p:ext uri="{19B8F6BF-5375-455C-9EA6-DF929625EA0E}">
        <p15:presenceInfo xmlns:p15="http://schemas.microsoft.com/office/powerpoint/2012/main" userId="国協総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97"/>
    <a:srgbClr val="FCF110"/>
    <a:srgbClr val="4472C4"/>
    <a:srgbClr val="00B0F0"/>
    <a:srgbClr val="FC762C"/>
    <a:srgbClr val="FD5C03"/>
    <a:srgbClr val="FF9201"/>
    <a:srgbClr val="FF9900"/>
    <a:srgbClr val="08DA08"/>
    <a:srgbClr val="09E5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303" autoAdjust="0"/>
    <p:restoredTop sz="94660"/>
  </p:normalViewPr>
  <p:slideViewPr>
    <p:cSldViewPr snapToGrid="0">
      <p:cViewPr varScale="1">
        <p:scale>
          <a:sx n="39" d="100"/>
          <a:sy n="39" d="100"/>
        </p:scale>
        <p:origin x="238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D2657-6B18-4119-B503-6E9D0F08B7CF}" type="datetimeFigureOut">
              <a:rPr kumimoji="1" lang="ja-JP" altLang="en-US" smtClean="0"/>
              <a:t>2020/10/6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C0DC9F-84F6-4FF9-A374-37C6041B14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7384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5"/>
          </a:xfrm>
        </p:spPr>
        <p:txBody>
          <a:bodyPr anchor="b"/>
          <a:lstStyle>
            <a:lvl1pPr algn="ctr">
              <a:defRPr sz="900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604"/>
            </a:lvl1pPr>
            <a:lvl2pPr marL="686509" indent="0" algn="ctr">
              <a:buNone/>
              <a:defRPr sz="3003"/>
            </a:lvl2pPr>
            <a:lvl3pPr marL="1373016" indent="0" algn="ctr">
              <a:buNone/>
              <a:defRPr sz="2704"/>
            </a:lvl3pPr>
            <a:lvl4pPr marL="2059524" indent="0" algn="ctr">
              <a:buNone/>
              <a:defRPr sz="2402"/>
            </a:lvl4pPr>
            <a:lvl5pPr marL="2746033" indent="0" algn="ctr">
              <a:buNone/>
              <a:defRPr sz="2402"/>
            </a:lvl5pPr>
            <a:lvl6pPr marL="3432541" indent="0" algn="ctr">
              <a:buNone/>
              <a:defRPr sz="2402"/>
            </a:lvl6pPr>
            <a:lvl7pPr marL="4119047" indent="0" algn="ctr">
              <a:buNone/>
              <a:defRPr sz="2402"/>
            </a:lvl7pPr>
            <a:lvl8pPr marL="4805556" indent="0" algn="ctr">
              <a:buNone/>
              <a:defRPr sz="2402"/>
            </a:lvl8pPr>
            <a:lvl9pPr marL="5492065" indent="0" algn="ctr">
              <a:buNone/>
              <a:defRPr sz="2402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2020/10/6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198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2020/10/6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78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2020/10/6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602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2020/10/6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350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20" y="2469622"/>
            <a:ext cx="5915025" cy="4120620"/>
          </a:xfrm>
        </p:spPr>
        <p:txBody>
          <a:bodyPr anchor="b"/>
          <a:lstStyle>
            <a:lvl1pPr>
              <a:defRPr sz="900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20" y="6629229"/>
            <a:ext cx="5915025" cy="2166937"/>
          </a:xfrm>
        </p:spPr>
        <p:txBody>
          <a:bodyPr/>
          <a:lstStyle>
            <a:lvl1pPr marL="0" indent="0">
              <a:buNone/>
              <a:defRPr sz="3604">
                <a:solidFill>
                  <a:schemeClr val="tx1">
                    <a:tint val="75000"/>
                  </a:schemeClr>
                </a:solidFill>
              </a:defRPr>
            </a:lvl1pPr>
            <a:lvl2pPr marL="686509" indent="0">
              <a:buNone/>
              <a:defRPr sz="3003">
                <a:solidFill>
                  <a:schemeClr val="tx1">
                    <a:tint val="75000"/>
                  </a:schemeClr>
                </a:solidFill>
              </a:defRPr>
            </a:lvl2pPr>
            <a:lvl3pPr marL="1373016" indent="0">
              <a:buNone/>
              <a:defRPr sz="2704">
                <a:solidFill>
                  <a:schemeClr val="tx1">
                    <a:tint val="75000"/>
                  </a:schemeClr>
                </a:solidFill>
              </a:defRPr>
            </a:lvl3pPr>
            <a:lvl4pPr marL="2059524" indent="0">
              <a:buNone/>
              <a:defRPr sz="2402">
                <a:solidFill>
                  <a:schemeClr val="tx1">
                    <a:tint val="75000"/>
                  </a:schemeClr>
                </a:solidFill>
              </a:defRPr>
            </a:lvl4pPr>
            <a:lvl5pPr marL="2746033" indent="0">
              <a:buNone/>
              <a:defRPr sz="2402">
                <a:solidFill>
                  <a:schemeClr val="tx1">
                    <a:tint val="75000"/>
                  </a:schemeClr>
                </a:solidFill>
              </a:defRPr>
            </a:lvl5pPr>
            <a:lvl6pPr marL="3432541" indent="0">
              <a:buNone/>
              <a:defRPr sz="2402">
                <a:solidFill>
                  <a:schemeClr val="tx1">
                    <a:tint val="75000"/>
                  </a:schemeClr>
                </a:solidFill>
              </a:defRPr>
            </a:lvl6pPr>
            <a:lvl7pPr marL="4119047" indent="0">
              <a:buNone/>
              <a:defRPr sz="2402">
                <a:solidFill>
                  <a:schemeClr val="tx1">
                    <a:tint val="75000"/>
                  </a:schemeClr>
                </a:solidFill>
              </a:defRPr>
            </a:lvl7pPr>
            <a:lvl8pPr marL="4805556" indent="0">
              <a:buNone/>
              <a:defRPr sz="2402">
                <a:solidFill>
                  <a:schemeClr val="tx1">
                    <a:tint val="75000"/>
                  </a:schemeClr>
                </a:solidFill>
              </a:defRPr>
            </a:lvl8pPr>
            <a:lvl9pPr marL="5492065" indent="0">
              <a:buNone/>
              <a:defRPr sz="240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2020/10/6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223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9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2020/10/6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292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5" y="527403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6" y="2428347"/>
            <a:ext cx="2901255" cy="1190095"/>
          </a:xfrm>
        </p:spPr>
        <p:txBody>
          <a:bodyPr anchor="b"/>
          <a:lstStyle>
            <a:lvl1pPr marL="0" indent="0">
              <a:buNone/>
              <a:defRPr sz="3604" b="1"/>
            </a:lvl1pPr>
            <a:lvl2pPr marL="686509" indent="0">
              <a:buNone/>
              <a:defRPr sz="3003" b="1"/>
            </a:lvl2pPr>
            <a:lvl3pPr marL="1373016" indent="0">
              <a:buNone/>
              <a:defRPr sz="2704" b="1"/>
            </a:lvl3pPr>
            <a:lvl4pPr marL="2059524" indent="0">
              <a:buNone/>
              <a:defRPr sz="2402" b="1"/>
            </a:lvl4pPr>
            <a:lvl5pPr marL="2746033" indent="0">
              <a:buNone/>
              <a:defRPr sz="2402" b="1"/>
            </a:lvl5pPr>
            <a:lvl6pPr marL="3432541" indent="0">
              <a:buNone/>
              <a:defRPr sz="2402" b="1"/>
            </a:lvl6pPr>
            <a:lvl7pPr marL="4119047" indent="0">
              <a:buNone/>
              <a:defRPr sz="2402" b="1"/>
            </a:lvl7pPr>
            <a:lvl8pPr marL="4805556" indent="0">
              <a:buNone/>
              <a:defRPr sz="2402" b="1"/>
            </a:lvl8pPr>
            <a:lvl9pPr marL="5492065" indent="0">
              <a:buNone/>
              <a:defRPr sz="240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6" y="3618445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8" y="2428347"/>
            <a:ext cx="2915543" cy="1190095"/>
          </a:xfrm>
        </p:spPr>
        <p:txBody>
          <a:bodyPr anchor="b"/>
          <a:lstStyle>
            <a:lvl1pPr marL="0" indent="0">
              <a:buNone/>
              <a:defRPr sz="3604" b="1"/>
            </a:lvl1pPr>
            <a:lvl2pPr marL="686509" indent="0">
              <a:buNone/>
              <a:defRPr sz="3003" b="1"/>
            </a:lvl2pPr>
            <a:lvl3pPr marL="1373016" indent="0">
              <a:buNone/>
              <a:defRPr sz="2704" b="1"/>
            </a:lvl3pPr>
            <a:lvl4pPr marL="2059524" indent="0">
              <a:buNone/>
              <a:defRPr sz="2402" b="1"/>
            </a:lvl4pPr>
            <a:lvl5pPr marL="2746033" indent="0">
              <a:buNone/>
              <a:defRPr sz="2402" b="1"/>
            </a:lvl5pPr>
            <a:lvl6pPr marL="3432541" indent="0">
              <a:buNone/>
              <a:defRPr sz="2402" b="1"/>
            </a:lvl6pPr>
            <a:lvl7pPr marL="4119047" indent="0">
              <a:buNone/>
              <a:defRPr sz="2402" b="1"/>
            </a:lvl7pPr>
            <a:lvl8pPr marL="4805556" indent="0">
              <a:buNone/>
              <a:defRPr sz="2402" b="1"/>
            </a:lvl8pPr>
            <a:lvl9pPr marL="5492065" indent="0">
              <a:buNone/>
              <a:defRPr sz="240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8" y="3618445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2020/10/6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809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2020/10/6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4503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2020/10/6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867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6" y="660400"/>
            <a:ext cx="2211883" cy="2311400"/>
          </a:xfrm>
        </p:spPr>
        <p:txBody>
          <a:bodyPr anchor="b"/>
          <a:lstStyle>
            <a:lvl1pPr>
              <a:defRPr sz="480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8" y="1426281"/>
            <a:ext cx="3471863" cy="7039680"/>
          </a:xfrm>
        </p:spPr>
        <p:txBody>
          <a:bodyPr/>
          <a:lstStyle>
            <a:lvl1pPr>
              <a:defRPr sz="4805"/>
            </a:lvl1pPr>
            <a:lvl2pPr>
              <a:defRPr sz="4204"/>
            </a:lvl2pPr>
            <a:lvl3pPr>
              <a:defRPr sz="3604"/>
            </a:lvl3pPr>
            <a:lvl4pPr>
              <a:defRPr sz="3003"/>
            </a:lvl4pPr>
            <a:lvl5pPr>
              <a:defRPr sz="3003"/>
            </a:lvl5pPr>
            <a:lvl6pPr>
              <a:defRPr sz="3003"/>
            </a:lvl6pPr>
            <a:lvl7pPr>
              <a:defRPr sz="3003"/>
            </a:lvl7pPr>
            <a:lvl8pPr>
              <a:defRPr sz="3003"/>
            </a:lvl8pPr>
            <a:lvl9pPr>
              <a:defRPr sz="300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6" y="2971802"/>
            <a:ext cx="2211883" cy="5505627"/>
          </a:xfrm>
        </p:spPr>
        <p:txBody>
          <a:bodyPr/>
          <a:lstStyle>
            <a:lvl1pPr marL="0" indent="0">
              <a:buNone/>
              <a:defRPr sz="2402"/>
            </a:lvl1pPr>
            <a:lvl2pPr marL="686509" indent="0">
              <a:buNone/>
              <a:defRPr sz="2104"/>
            </a:lvl2pPr>
            <a:lvl3pPr marL="1373016" indent="0">
              <a:buNone/>
              <a:defRPr sz="1802"/>
            </a:lvl3pPr>
            <a:lvl4pPr marL="2059524" indent="0">
              <a:buNone/>
              <a:defRPr sz="1503"/>
            </a:lvl4pPr>
            <a:lvl5pPr marL="2746033" indent="0">
              <a:buNone/>
              <a:defRPr sz="1503"/>
            </a:lvl5pPr>
            <a:lvl6pPr marL="3432541" indent="0">
              <a:buNone/>
              <a:defRPr sz="1503"/>
            </a:lvl6pPr>
            <a:lvl7pPr marL="4119047" indent="0">
              <a:buNone/>
              <a:defRPr sz="1503"/>
            </a:lvl7pPr>
            <a:lvl8pPr marL="4805556" indent="0">
              <a:buNone/>
              <a:defRPr sz="1503"/>
            </a:lvl8pPr>
            <a:lvl9pPr marL="5492065" indent="0">
              <a:buNone/>
              <a:defRPr sz="150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2020/10/6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100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6" y="660400"/>
            <a:ext cx="2211883" cy="2311400"/>
          </a:xfrm>
        </p:spPr>
        <p:txBody>
          <a:bodyPr anchor="b"/>
          <a:lstStyle>
            <a:lvl1pPr>
              <a:defRPr sz="480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8" y="1426281"/>
            <a:ext cx="3471863" cy="7039680"/>
          </a:xfrm>
        </p:spPr>
        <p:txBody>
          <a:bodyPr/>
          <a:lstStyle>
            <a:lvl1pPr marL="0" indent="0">
              <a:buNone/>
              <a:defRPr sz="4805"/>
            </a:lvl1pPr>
            <a:lvl2pPr marL="686509" indent="0">
              <a:buNone/>
              <a:defRPr sz="4204"/>
            </a:lvl2pPr>
            <a:lvl3pPr marL="1373016" indent="0">
              <a:buNone/>
              <a:defRPr sz="3604"/>
            </a:lvl3pPr>
            <a:lvl4pPr marL="2059524" indent="0">
              <a:buNone/>
              <a:defRPr sz="3003"/>
            </a:lvl4pPr>
            <a:lvl5pPr marL="2746033" indent="0">
              <a:buNone/>
              <a:defRPr sz="3003"/>
            </a:lvl5pPr>
            <a:lvl6pPr marL="3432541" indent="0">
              <a:buNone/>
              <a:defRPr sz="3003"/>
            </a:lvl6pPr>
            <a:lvl7pPr marL="4119047" indent="0">
              <a:buNone/>
              <a:defRPr sz="3003"/>
            </a:lvl7pPr>
            <a:lvl8pPr marL="4805556" indent="0">
              <a:buNone/>
              <a:defRPr sz="3003"/>
            </a:lvl8pPr>
            <a:lvl9pPr marL="5492065" indent="0">
              <a:buNone/>
              <a:defRPr sz="3003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6" y="2971802"/>
            <a:ext cx="2211883" cy="5505627"/>
          </a:xfrm>
        </p:spPr>
        <p:txBody>
          <a:bodyPr/>
          <a:lstStyle>
            <a:lvl1pPr marL="0" indent="0">
              <a:buNone/>
              <a:defRPr sz="2402"/>
            </a:lvl1pPr>
            <a:lvl2pPr marL="686509" indent="0">
              <a:buNone/>
              <a:defRPr sz="2104"/>
            </a:lvl2pPr>
            <a:lvl3pPr marL="1373016" indent="0">
              <a:buNone/>
              <a:defRPr sz="1802"/>
            </a:lvl3pPr>
            <a:lvl4pPr marL="2059524" indent="0">
              <a:buNone/>
              <a:defRPr sz="1503"/>
            </a:lvl4pPr>
            <a:lvl5pPr marL="2746033" indent="0">
              <a:buNone/>
              <a:defRPr sz="1503"/>
            </a:lvl5pPr>
            <a:lvl6pPr marL="3432541" indent="0">
              <a:buNone/>
              <a:defRPr sz="1503"/>
            </a:lvl6pPr>
            <a:lvl7pPr marL="4119047" indent="0">
              <a:buNone/>
              <a:defRPr sz="1503"/>
            </a:lvl7pPr>
            <a:lvl8pPr marL="4805556" indent="0">
              <a:buNone/>
              <a:defRPr sz="1503"/>
            </a:lvl8pPr>
            <a:lvl9pPr marL="5492065" indent="0">
              <a:buNone/>
              <a:defRPr sz="150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1235-37F2-4C2D-AA41-A290AB6B3A42}" type="datetimeFigureOut">
              <a:rPr kumimoji="1" lang="ja-JP" altLang="en-US" smtClean="0"/>
              <a:t>2020/10/6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97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91" y="527403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91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11235-37F2-4C2D-AA41-A290AB6B3A42}" type="datetimeFigureOut">
              <a:rPr kumimoji="1" lang="ja-JP" altLang="en-US" smtClean="0"/>
              <a:t>2020/10/6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7" y="9181399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67B14-5BB0-4E6E-908C-537B2CCDB9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08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73016" rtl="0" eaLnBrk="1" latinLnBrk="0" hangingPunct="1">
        <a:lnSpc>
          <a:spcPct val="90000"/>
        </a:lnSpc>
        <a:spcBef>
          <a:spcPct val="0"/>
        </a:spcBef>
        <a:buNone/>
        <a:defRPr kumimoji="1" sz="66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3256" indent="-343256" algn="l" defTabSz="1373016" rtl="0" eaLnBrk="1" latinLnBrk="0" hangingPunct="1">
        <a:lnSpc>
          <a:spcPct val="90000"/>
        </a:lnSpc>
        <a:spcBef>
          <a:spcPts val="1503"/>
        </a:spcBef>
        <a:buFont typeface="Arial" panose="020B0604020202020204" pitchFamily="34" charset="0"/>
        <a:buChar char="•"/>
        <a:defRPr kumimoji="1" sz="4204" kern="1200">
          <a:solidFill>
            <a:schemeClr val="tx1"/>
          </a:solidFill>
          <a:latin typeface="+mn-lt"/>
          <a:ea typeface="+mn-ea"/>
          <a:cs typeface="+mn-cs"/>
        </a:defRPr>
      </a:lvl1pPr>
      <a:lvl2pPr marL="1029763" indent="-343256" algn="l" defTabSz="137301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kumimoji="1" sz="3604" kern="1200">
          <a:solidFill>
            <a:schemeClr val="tx1"/>
          </a:solidFill>
          <a:latin typeface="+mn-lt"/>
          <a:ea typeface="+mn-ea"/>
          <a:cs typeface="+mn-cs"/>
        </a:defRPr>
      </a:lvl2pPr>
      <a:lvl3pPr marL="1716271" indent="-343256" algn="l" defTabSz="137301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kumimoji="1" sz="3003" kern="1200">
          <a:solidFill>
            <a:schemeClr val="tx1"/>
          </a:solidFill>
          <a:latin typeface="+mn-lt"/>
          <a:ea typeface="+mn-ea"/>
          <a:cs typeface="+mn-cs"/>
        </a:defRPr>
      </a:lvl3pPr>
      <a:lvl4pPr marL="2402780" indent="-343256" algn="l" defTabSz="137301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kumimoji="1" sz="2704" kern="1200">
          <a:solidFill>
            <a:schemeClr val="tx1"/>
          </a:solidFill>
          <a:latin typeface="+mn-lt"/>
          <a:ea typeface="+mn-ea"/>
          <a:cs typeface="+mn-cs"/>
        </a:defRPr>
      </a:lvl4pPr>
      <a:lvl5pPr marL="3089288" indent="-343256" algn="l" defTabSz="137301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kumimoji="1" sz="2704" kern="1200">
          <a:solidFill>
            <a:schemeClr val="tx1"/>
          </a:solidFill>
          <a:latin typeface="+mn-lt"/>
          <a:ea typeface="+mn-ea"/>
          <a:cs typeface="+mn-cs"/>
        </a:defRPr>
      </a:lvl5pPr>
      <a:lvl6pPr marL="3775795" indent="-343256" algn="l" defTabSz="137301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kumimoji="1" sz="2704" kern="1200">
          <a:solidFill>
            <a:schemeClr val="tx1"/>
          </a:solidFill>
          <a:latin typeface="+mn-lt"/>
          <a:ea typeface="+mn-ea"/>
          <a:cs typeface="+mn-cs"/>
        </a:defRPr>
      </a:lvl6pPr>
      <a:lvl7pPr marL="4462304" indent="-343256" algn="l" defTabSz="137301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kumimoji="1" sz="2704" kern="1200">
          <a:solidFill>
            <a:schemeClr val="tx1"/>
          </a:solidFill>
          <a:latin typeface="+mn-lt"/>
          <a:ea typeface="+mn-ea"/>
          <a:cs typeface="+mn-cs"/>
        </a:defRPr>
      </a:lvl7pPr>
      <a:lvl8pPr marL="5148812" indent="-343256" algn="l" defTabSz="137301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kumimoji="1" sz="2704" kern="1200">
          <a:solidFill>
            <a:schemeClr val="tx1"/>
          </a:solidFill>
          <a:latin typeface="+mn-lt"/>
          <a:ea typeface="+mn-ea"/>
          <a:cs typeface="+mn-cs"/>
        </a:defRPr>
      </a:lvl8pPr>
      <a:lvl9pPr marL="5835319" indent="-343256" algn="l" defTabSz="137301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kumimoji="1" sz="270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73016" rtl="0" eaLnBrk="1" latinLnBrk="0" hangingPunct="1">
        <a:defRPr kumimoji="1" sz="2704" kern="1200">
          <a:solidFill>
            <a:schemeClr val="tx1"/>
          </a:solidFill>
          <a:latin typeface="+mn-lt"/>
          <a:ea typeface="+mn-ea"/>
          <a:cs typeface="+mn-cs"/>
        </a:defRPr>
      </a:lvl1pPr>
      <a:lvl2pPr marL="686509" algn="l" defTabSz="1373016" rtl="0" eaLnBrk="1" latinLnBrk="0" hangingPunct="1">
        <a:defRPr kumimoji="1" sz="2704" kern="1200">
          <a:solidFill>
            <a:schemeClr val="tx1"/>
          </a:solidFill>
          <a:latin typeface="+mn-lt"/>
          <a:ea typeface="+mn-ea"/>
          <a:cs typeface="+mn-cs"/>
        </a:defRPr>
      </a:lvl2pPr>
      <a:lvl3pPr marL="1373016" algn="l" defTabSz="1373016" rtl="0" eaLnBrk="1" latinLnBrk="0" hangingPunct="1">
        <a:defRPr kumimoji="1" sz="2704" kern="1200">
          <a:solidFill>
            <a:schemeClr val="tx1"/>
          </a:solidFill>
          <a:latin typeface="+mn-lt"/>
          <a:ea typeface="+mn-ea"/>
          <a:cs typeface="+mn-cs"/>
        </a:defRPr>
      </a:lvl3pPr>
      <a:lvl4pPr marL="2059524" algn="l" defTabSz="1373016" rtl="0" eaLnBrk="1" latinLnBrk="0" hangingPunct="1">
        <a:defRPr kumimoji="1" sz="2704" kern="1200">
          <a:solidFill>
            <a:schemeClr val="tx1"/>
          </a:solidFill>
          <a:latin typeface="+mn-lt"/>
          <a:ea typeface="+mn-ea"/>
          <a:cs typeface="+mn-cs"/>
        </a:defRPr>
      </a:lvl4pPr>
      <a:lvl5pPr marL="2746033" algn="l" defTabSz="1373016" rtl="0" eaLnBrk="1" latinLnBrk="0" hangingPunct="1">
        <a:defRPr kumimoji="1" sz="2704" kern="1200">
          <a:solidFill>
            <a:schemeClr val="tx1"/>
          </a:solidFill>
          <a:latin typeface="+mn-lt"/>
          <a:ea typeface="+mn-ea"/>
          <a:cs typeface="+mn-cs"/>
        </a:defRPr>
      </a:lvl5pPr>
      <a:lvl6pPr marL="3432541" algn="l" defTabSz="1373016" rtl="0" eaLnBrk="1" latinLnBrk="0" hangingPunct="1">
        <a:defRPr kumimoji="1" sz="2704" kern="1200">
          <a:solidFill>
            <a:schemeClr val="tx1"/>
          </a:solidFill>
          <a:latin typeface="+mn-lt"/>
          <a:ea typeface="+mn-ea"/>
          <a:cs typeface="+mn-cs"/>
        </a:defRPr>
      </a:lvl6pPr>
      <a:lvl7pPr marL="4119047" algn="l" defTabSz="1373016" rtl="0" eaLnBrk="1" latinLnBrk="0" hangingPunct="1">
        <a:defRPr kumimoji="1" sz="2704" kern="1200">
          <a:solidFill>
            <a:schemeClr val="tx1"/>
          </a:solidFill>
          <a:latin typeface="+mn-lt"/>
          <a:ea typeface="+mn-ea"/>
          <a:cs typeface="+mn-cs"/>
        </a:defRPr>
      </a:lvl7pPr>
      <a:lvl8pPr marL="4805556" algn="l" defTabSz="1373016" rtl="0" eaLnBrk="1" latinLnBrk="0" hangingPunct="1">
        <a:defRPr kumimoji="1" sz="2704" kern="1200">
          <a:solidFill>
            <a:schemeClr val="tx1"/>
          </a:solidFill>
          <a:latin typeface="+mn-lt"/>
          <a:ea typeface="+mn-ea"/>
          <a:cs typeface="+mn-cs"/>
        </a:defRPr>
      </a:lvl8pPr>
      <a:lvl9pPr marL="5492065" algn="l" defTabSz="1373016" rtl="0" eaLnBrk="1" latinLnBrk="0" hangingPunct="1">
        <a:defRPr kumimoji="1" sz="27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-14937"/>
            <a:ext cx="6857999" cy="78483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altLang="ja-JP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Japan’s aid policies to COVID-19</a:t>
            </a:r>
          </a:p>
          <a:p>
            <a:pPr algn="ctr">
              <a:lnSpc>
                <a:spcPts val="1858"/>
              </a:lnSpc>
            </a:pPr>
            <a:r>
              <a:rPr lang="en-US" altLang="ja-JP" sz="2400" b="1" dirty="0">
                <a:solidFill>
                  <a:srgbClr val="FBE90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Developing countries</a:t>
            </a:r>
            <a:endParaRPr lang="ja-JP" altLang="en-US" sz="2400" b="1" dirty="0">
              <a:solidFill>
                <a:srgbClr val="FBE90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16526" y="736986"/>
            <a:ext cx="2969549" cy="248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14" dirty="0"/>
              <a:t>Ministry of Foreign Affairs of Japan, September 2020</a:t>
            </a:r>
            <a:endParaRPr lang="ja-JP" altLang="en-US" sz="1014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76" y="2906236"/>
            <a:ext cx="2497474" cy="69997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noAutofit/>
          </a:bodyPr>
          <a:lstStyle/>
          <a:p>
            <a:pPr algn="ctr">
              <a:lnSpc>
                <a:spcPts val="3500"/>
              </a:lnSpc>
            </a:pPr>
            <a:r>
              <a:rPr lang="en-US" altLang="ja-JP" sz="3600" b="1" dirty="0">
                <a:solidFill>
                  <a:schemeClr val="bg1"/>
                </a:solidFill>
              </a:rPr>
              <a:t>Bilateral</a:t>
            </a:r>
            <a:endParaRPr lang="en-US" altLang="ja-JP" sz="1400" u="sng" dirty="0">
              <a:solidFill>
                <a:schemeClr val="bg1"/>
              </a:solidFill>
              <a:latin typeface="Bahnschrift Condensed" panose="020B0502040204020203" pitchFamily="34" charset="0"/>
              <a:ea typeface="游ゴシック Medium" panose="020B0500000000000000" pitchFamily="50" charset="-128"/>
              <a:cs typeface="Calibri" panose="020F0502020204030204" pitchFamily="34" charset="0"/>
            </a:endParaRPr>
          </a:p>
          <a:p>
            <a:pPr algn="ctr">
              <a:lnSpc>
                <a:spcPts val="1600"/>
              </a:lnSpc>
            </a:pPr>
            <a:r>
              <a:rPr lang="en-US" altLang="ja-JP" sz="1600" b="1" u="sng" dirty="0">
                <a:solidFill>
                  <a:schemeClr val="bg1"/>
                </a:solidFill>
                <a:latin typeface="Calibri" panose="020F0502020204030204" pitchFamily="34" charset="0"/>
                <a:ea typeface="游ゴシック Medium" panose="020B0500000000000000" pitchFamily="50" charset="-128"/>
                <a:cs typeface="Calibri" panose="020F0502020204030204" pitchFamily="34" charset="0"/>
              </a:rPr>
              <a:t>Health care </a:t>
            </a:r>
            <a:r>
              <a:rPr lang="en-US" altLang="ja-JP" sz="1600" b="1" u="sng" dirty="0" smtClean="0">
                <a:solidFill>
                  <a:schemeClr val="bg1"/>
                </a:solidFill>
                <a:latin typeface="Calibri" panose="020F0502020204030204" pitchFamily="34" charset="0"/>
                <a:ea typeface="游ゴシック Medium" panose="020B0500000000000000" pitchFamily="50" charset="-128"/>
                <a:cs typeface="Calibri" panose="020F0502020204030204" pitchFamily="34" charset="0"/>
              </a:rPr>
              <a:t>systems</a:t>
            </a:r>
            <a:endParaRPr lang="en-US" altLang="ja-JP" sz="500" b="1" u="sng" dirty="0">
              <a:solidFill>
                <a:schemeClr val="bg1"/>
              </a:solidFill>
              <a:latin typeface="Calibri" panose="020F0502020204030204" pitchFamily="34" charset="0"/>
              <a:ea typeface="游ゴシック Medium" panose="020B0500000000000000" pitchFamily="50" charset="-128"/>
              <a:cs typeface="Calibri" panose="020F0502020204030204" pitchFamily="34" charset="0"/>
            </a:endParaRPr>
          </a:p>
          <a:p>
            <a:pPr algn="ctr">
              <a:lnSpc>
                <a:spcPts val="1400"/>
              </a:lnSpc>
            </a:pPr>
            <a:endParaRPr lang="en-US" altLang="ja-JP" sz="500" dirty="0" smtClean="0">
              <a:solidFill>
                <a:schemeClr val="bg1"/>
              </a:solidFill>
              <a:latin typeface="Calibri" panose="020F0502020204030204" pitchFamily="34" charset="0"/>
              <a:ea typeface="游ゴシック Medium" panose="020B0500000000000000" pitchFamily="50" charset="-128"/>
              <a:cs typeface="Calibri" panose="020F0502020204030204" pitchFamily="34" charset="0"/>
            </a:endParaRPr>
          </a:p>
          <a:p>
            <a:pPr algn="ctr">
              <a:lnSpc>
                <a:spcPts val="1400"/>
              </a:lnSpc>
            </a:pPr>
            <a:r>
              <a:rPr lang="en-US" altLang="ja-JP" sz="1200" b="1" dirty="0" smtClean="0">
                <a:solidFill>
                  <a:schemeClr val="bg1"/>
                </a:solidFill>
                <a:latin typeface="Calibri" panose="020F0502020204030204" pitchFamily="34" charset="0"/>
                <a:ea typeface="游ゴシック Medium" panose="020B0500000000000000" pitchFamily="50" charset="-128"/>
                <a:cs typeface="Calibri" panose="020F0502020204030204" pitchFamily="34" charset="0"/>
              </a:rPr>
              <a:t>Provision </a:t>
            </a:r>
            <a:r>
              <a:rPr lang="en-US" altLang="ja-JP" sz="1200" b="1" dirty="0">
                <a:solidFill>
                  <a:schemeClr val="bg1"/>
                </a:solidFill>
                <a:latin typeface="Calibri" panose="020F0502020204030204" pitchFamily="34" charset="0"/>
                <a:ea typeface="游ゴシック Medium" panose="020B0500000000000000" pitchFamily="50" charset="-128"/>
                <a:cs typeface="Calibri" panose="020F0502020204030204" pitchFamily="34" charset="0"/>
              </a:rPr>
              <a:t>of medical equipment</a:t>
            </a:r>
          </a:p>
          <a:p>
            <a:pPr algn="ctr">
              <a:lnSpc>
                <a:spcPts val="1400"/>
              </a:lnSpc>
            </a:pPr>
            <a:r>
              <a:rPr lang="en-US" altLang="ja-JP" sz="1200" b="1" dirty="0">
                <a:solidFill>
                  <a:schemeClr val="bg1"/>
                </a:solidFill>
                <a:latin typeface="Calibri" panose="020F0502020204030204" pitchFamily="34" charset="0"/>
                <a:ea typeface="游ゴシック Medium" panose="020B0500000000000000" pitchFamily="50" charset="-128"/>
                <a:cs typeface="Calibri" panose="020F0502020204030204" pitchFamily="34" charset="0"/>
              </a:rPr>
              <a:t>to more than </a:t>
            </a:r>
            <a:r>
              <a:rPr lang="en-US" altLang="ja-JP" sz="1800" b="1" dirty="0" smtClean="0">
                <a:solidFill>
                  <a:schemeClr val="bg1"/>
                </a:solidFill>
                <a:latin typeface="Calibri" panose="020F0502020204030204" pitchFamily="34" charset="0"/>
                <a:ea typeface="游ゴシック Medium" panose="020B0500000000000000" pitchFamily="50" charset="-128"/>
                <a:cs typeface="Calibri" panose="020F0502020204030204" pitchFamily="34" charset="0"/>
              </a:rPr>
              <a:t>83</a:t>
            </a:r>
            <a:r>
              <a:rPr lang="en-US" altLang="ja-JP" sz="1200" b="1" dirty="0" smtClean="0">
                <a:solidFill>
                  <a:schemeClr val="bg1"/>
                </a:solidFill>
                <a:latin typeface="Calibri" panose="020F0502020204030204" pitchFamily="34" charset="0"/>
                <a:ea typeface="游ゴシック Medium" panose="020B0500000000000000" pitchFamily="50" charset="-128"/>
                <a:cs typeface="Calibri" panose="020F0502020204030204" pitchFamily="34" charset="0"/>
              </a:rPr>
              <a:t> </a:t>
            </a:r>
            <a:r>
              <a:rPr lang="en-US" altLang="ja-JP" sz="1200" b="1" dirty="0">
                <a:solidFill>
                  <a:schemeClr val="bg1"/>
                </a:solidFill>
                <a:latin typeface="Calibri" panose="020F0502020204030204" pitchFamily="34" charset="0"/>
                <a:ea typeface="游ゴシック Medium" panose="020B0500000000000000" pitchFamily="50" charset="-128"/>
                <a:cs typeface="Calibri" panose="020F0502020204030204" pitchFamily="34" charset="0"/>
              </a:rPr>
              <a:t>countries across the globe</a:t>
            </a:r>
          </a:p>
          <a:p>
            <a:pPr algn="ctr">
              <a:lnSpc>
                <a:spcPts val="1800"/>
              </a:lnSpc>
            </a:pPr>
            <a:r>
              <a:rPr lang="en-US" altLang="ja-JP" sz="1100" b="1" dirty="0">
                <a:solidFill>
                  <a:schemeClr val="bg1"/>
                </a:solidFill>
                <a:latin typeface="Calibri" panose="020F0502020204030204" pitchFamily="34" charset="0"/>
                <a:ea typeface="游ゴシック Medium" panose="020B0500000000000000" pitchFamily="50" charset="-128"/>
                <a:cs typeface="Calibri" panose="020F0502020204030204" pitchFamily="34" charset="0"/>
              </a:rPr>
              <a:t>($</a:t>
            </a:r>
            <a:r>
              <a:rPr lang="en-US" altLang="ja-JP" sz="1800" b="1" dirty="0">
                <a:solidFill>
                  <a:schemeClr val="bg1"/>
                </a:solidFill>
                <a:latin typeface="Calibri" panose="020F0502020204030204" pitchFamily="34" charset="0"/>
                <a:ea typeface="游ゴシック Medium" panose="020B0500000000000000" pitchFamily="50" charset="-128"/>
                <a:cs typeface="Calibri" panose="020F0502020204030204" pitchFamily="34" charset="0"/>
              </a:rPr>
              <a:t>436</a:t>
            </a:r>
            <a:r>
              <a:rPr lang="en-US" altLang="ja-JP" sz="1600" b="1" dirty="0">
                <a:solidFill>
                  <a:schemeClr val="bg1"/>
                </a:solidFill>
                <a:latin typeface="Calibri" panose="020F0502020204030204" pitchFamily="34" charset="0"/>
                <a:ea typeface="游ゴシック Medium" panose="020B0500000000000000" pitchFamily="50" charset="-128"/>
                <a:cs typeface="Calibri" panose="020F0502020204030204" pitchFamily="34" charset="0"/>
              </a:rPr>
              <a:t> </a:t>
            </a:r>
            <a:r>
              <a:rPr lang="en-US" altLang="ja-JP" sz="1100" b="1" dirty="0">
                <a:solidFill>
                  <a:schemeClr val="bg1"/>
                </a:solidFill>
                <a:latin typeface="Calibri" panose="020F0502020204030204" pitchFamily="34" charset="0"/>
                <a:ea typeface="游ゴシック Medium" panose="020B0500000000000000" pitchFamily="50" charset="-128"/>
                <a:cs typeface="Calibri" panose="020F0502020204030204" pitchFamily="34" charset="0"/>
              </a:rPr>
              <a:t>million)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altLang="ja-JP" sz="1100" dirty="0">
                <a:solidFill>
                  <a:schemeClr val="bg1"/>
                </a:solidFill>
                <a:ea typeface="游ゴシック Medium" panose="020B0500000000000000" pitchFamily="50" charset="-128"/>
              </a:rPr>
              <a:t>X-ray equipment, thermographic cameras, ambulances, etc.</a:t>
            </a:r>
          </a:p>
          <a:p>
            <a:endParaRPr lang="en-US" altLang="ja-JP" sz="800" dirty="0" smtClean="0">
              <a:solidFill>
                <a:schemeClr val="bg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lang="en-US" altLang="ja-JP" sz="800" dirty="0">
              <a:solidFill>
                <a:schemeClr val="bg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>
              <a:lnSpc>
                <a:spcPts val="1400"/>
              </a:lnSpc>
            </a:pPr>
            <a:r>
              <a:rPr lang="en-US" altLang="ja-JP" sz="1400" b="1" dirty="0">
                <a:solidFill>
                  <a:schemeClr val="bg1"/>
                </a:solidFill>
                <a:latin typeface="Calibri" panose="020F0502020204030204" pitchFamily="34" charset="0"/>
                <a:ea typeface="游ゴシック Medium" panose="020B0500000000000000" pitchFamily="50" charset="-128"/>
                <a:cs typeface="Calibri" panose="020F0502020204030204" pitchFamily="34" charset="0"/>
              </a:rPr>
              <a:t>JICA’s technical cooperation</a:t>
            </a:r>
          </a:p>
          <a:p>
            <a:pPr algn="ctr">
              <a:lnSpc>
                <a:spcPts val="1400"/>
              </a:lnSpc>
            </a:pPr>
            <a:r>
              <a:rPr lang="en-US" altLang="ja-JP" sz="1400" b="1" dirty="0">
                <a:solidFill>
                  <a:schemeClr val="bg1"/>
                </a:solidFill>
                <a:latin typeface="Calibri" panose="020F0502020204030204" pitchFamily="34" charset="0"/>
                <a:ea typeface="游ゴシック Medium" panose="020B0500000000000000" pitchFamily="50" charset="-128"/>
                <a:cs typeface="Calibri" panose="020F0502020204030204" pitchFamily="34" charset="0"/>
              </a:rPr>
              <a:t>to </a:t>
            </a:r>
            <a:r>
              <a:rPr lang="en-US" altLang="ja-JP" sz="1800" b="1" dirty="0">
                <a:solidFill>
                  <a:schemeClr val="bg1"/>
                </a:solidFill>
                <a:latin typeface="Calibri" panose="020F0502020204030204" pitchFamily="34" charset="0"/>
                <a:ea typeface="游ゴシック Medium" panose="020B0500000000000000" pitchFamily="50" charset="-128"/>
                <a:cs typeface="Calibri" panose="020F0502020204030204" pitchFamily="34" charset="0"/>
              </a:rPr>
              <a:t>38</a:t>
            </a:r>
            <a:r>
              <a:rPr lang="en-US" altLang="ja-JP" sz="1400" b="1" dirty="0">
                <a:solidFill>
                  <a:schemeClr val="bg1"/>
                </a:solidFill>
                <a:latin typeface="Calibri" panose="020F0502020204030204" pitchFamily="34" charset="0"/>
                <a:ea typeface="游ゴシック Medium" panose="020B0500000000000000" pitchFamily="50" charset="-128"/>
                <a:cs typeface="Calibri" panose="020F0502020204030204" pitchFamily="34" charset="0"/>
              </a:rPr>
              <a:t> countries</a:t>
            </a:r>
          </a:p>
          <a:p>
            <a:pPr algn="ctr">
              <a:lnSpc>
                <a:spcPts val="1800"/>
              </a:lnSpc>
            </a:pPr>
            <a:r>
              <a:rPr lang="en-US" altLang="ja-JP" sz="1100" b="1" dirty="0">
                <a:solidFill>
                  <a:schemeClr val="bg1"/>
                </a:solidFill>
                <a:latin typeface="Calibri" panose="020F0502020204030204" pitchFamily="34" charset="0"/>
                <a:ea typeface="游ゴシック Medium" panose="020B0500000000000000" pitchFamily="50" charset="-128"/>
                <a:cs typeface="Calibri" panose="020F0502020204030204" pitchFamily="34" charset="0"/>
              </a:rPr>
              <a:t>($</a:t>
            </a:r>
            <a:r>
              <a:rPr lang="en-US" altLang="ja-JP" sz="1800" b="1" dirty="0">
                <a:solidFill>
                  <a:schemeClr val="bg1"/>
                </a:solidFill>
                <a:latin typeface="Calibri" panose="020F0502020204030204" pitchFamily="34" charset="0"/>
                <a:ea typeface="游ゴシック Medium" panose="020B0500000000000000" pitchFamily="50" charset="-128"/>
                <a:cs typeface="Calibri" panose="020F0502020204030204" pitchFamily="34" charset="0"/>
              </a:rPr>
              <a:t>13</a:t>
            </a:r>
            <a:r>
              <a:rPr lang="en-US" altLang="ja-JP" sz="1600" b="1" dirty="0">
                <a:solidFill>
                  <a:schemeClr val="bg1"/>
                </a:solidFill>
                <a:latin typeface="Calibri" panose="020F0502020204030204" pitchFamily="34" charset="0"/>
                <a:ea typeface="游ゴシック Medium" panose="020B0500000000000000" pitchFamily="50" charset="-128"/>
                <a:cs typeface="Calibri" panose="020F0502020204030204" pitchFamily="34" charset="0"/>
              </a:rPr>
              <a:t> </a:t>
            </a:r>
            <a:r>
              <a:rPr lang="en-US" altLang="ja-JP" sz="1100" b="1" dirty="0">
                <a:solidFill>
                  <a:schemeClr val="bg1"/>
                </a:solidFill>
                <a:latin typeface="Calibri" panose="020F0502020204030204" pitchFamily="34" charset="0"/>
                <a:ea typeface="游ゴシック Medium" panose="020B0500000000000000" pitchFamily="50" charset="-128"/>
                <a:cs typeface="Calibri" panose="020F0502020204030204" pitchFamily="34" charset="0"/>
              </a:rPr>
              <a:t>million</a:t>
            </a:r>
            <a:r>
              <a:rPr lang="en-US" altLang="ja-JP" sz="1100" dirty="0">
                <a:solidFill>
                  <a:schemeClr val="bg1"/>
                </a:solidFill>
                <a:latin typeface="Calibri" panose="020F0502020204030204" pitchFamily="34" charset="0"/>
                <a:ea typeface="游ゴシック Medium" panose="020B0500000000000000" pitchFamily="50" charset="-128"/>
                <a:cs typeface="Calibri" panose="020F0502020204030204" pitchFamily="34" charset="0"/>
              </a:rPr>
              <a:t>)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altLang="ja-JP" sz="1100" dirty="0">
                <a:solidFill>
                  <a:schemeClr val="bg1"/>
                </a:solidFill>
                <a:ea typeface="游ゴシック Medium" panose="020B0500000000000000" pitchFamily="50" charset="-128"/>
              </a:rPr>
              <a:t>Japan has provided training for medical</a:t>
            </a:r>
            <a:r>
              <a:rPr lang="ja-JP" altLang="en-US" sz="1100" dirty="0">
                <a:solidFill>
                  <a:schemeClr val="bg1"/>
                </a:solidFill>
                <a:ea typeface="游ゴシック Medium" panose="020B0500000000000000" pitchFamily="50" charset="-128"/>
              </a:rPr>
              <a:t> </a:t>
            </a:r>
            <a:r>
              <a:rPr lang="en-US" altLang="ja-JP" sz="1100" dirty="0">
                <a:solidFill>
                  <a:schemeClr val="bg1"/>
                </a:solidFill>
                <a:ea typeface="游ゴシック Medium" panose="020B0500000000000000" pitchFamily="50" charset="-128"/>
              </a:rPr>
              <a:t>workers to prevent infections and control outbreaks in health facilities, including through providing testing equipment and protective gear.</a:t>
            </a:r>
            <a:endParaRPr lang="en-US" altLang="ja-JP" sz="1100" dirty="0">
              <a:ea typeface="メイリオ" panose="020B0604030504040204" pitchFamily="50" charset="-128"/>
            </a:endParaRPr>
          </a:p>
          <a:p>
            <a:endParaRPr lang="en-US" altLang="ja-JP" sz="600" dirty="0">
              <a:solidFill>
                <a:schemeClr val="bg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lang="en-US" altLang="ja-JP" sz="600" dirty="0" smtClean="0">
              <a:solidFill>
                <a:schemeClr val="bg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lang="en-US" altLang="ja-JP" sz="1050" dirty="0">
              <a:solidFill>
                <a:schemeClr val="bg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/>
            <a:r>
              <a:rPr lang="en-US" altLang="ja-JP" sz="1600" b="1" u="sng" dirty="0">
                <a:solidFill>
                  <a:schemeClr val="bg1"/>
                </a:solidFill>
                <a:latin typeface="Calibri" panose="020F0502020204030204" pitchFamily="34" charset="0"/>
                <a:ea typeface="游ゴシック Medium" panose="020B0500000000000000" pitchFamily="50" charset="-128"/>
                <a:cs typeface="Calibri" panose="020F0502020204030204" pitchFamily="34" charset="0"/>
              </a:rPr>
              <a:t>Economic Recovery </a:t>
            </a:r>
            <a:endParaRPr lang="en-US" altLang="ja-JP" sz="1600" b="1" u="sng" dirty="0" smtClean="0">
              <a:solidFill>
                <a:schemeClr val="bg1"/>
              </a:solidFill>
              <a:latin typeface="Calibri" panose="020F0502020204030204" pitchFamily="34" charset="0"/>
              <a:ea typeface="游ゴシック Medium" panose="020B0500000000000000" pitchFamily="50" charset="-128"/>
              <a:cs typeface="Calibri" panose="020F0502020204030204" pitchFamily="34" charset="0"/>
            </a:endParaRPr>
          </a:p>
          <a:p>
            <a:pPr algn="ctr"/>
            <a:endParaRPr lang="en-US" altLang="ja-JP" sz="600" u="sng" dirty="0">
              <a:solidFill>
                <a:schemeClr val="bg1"/>
              </a:solidFill>
              <a:latin typeface="Bahnschrift Condensed" panose="020B0502040204020203" pitchFamily="34" charset="0"/>
              <a:ea typeface="游ゴシック Medium" panose="020B0500000000000000" pitchFamily="50" charset="-128"/>
              <a:cs typeface="Calibri" panose="020F0502020204030204" pitchFamily="34" charset="0"/>
            </a:endParaRPr>
          </a:p>
          <a:p>
            <a:pPr algn="ctr">
              <a:lnSpc>
                <a:spcPts val="1800"/>
              </a:lnSpc>
            </a:pPr>
            <a:r>
              <a:rPr lang="en-US" altLang="ja-JP" sz="1400" b="1" dirty="0">
                <a:solidFill>
                  <a:schemeClr val="bg1"/>
                </a:solidFill>
                <a:latin typeface="Calibri" panose="020F0502020204030204" pitchFamily="34" charset="0"/>
                <a:ea typeface="游ゴシック Medium" panose="020B0500000000000000" pitchFamily="50" charset="-128"/>
                <a:cs typeface="Calibri" panose="020F0502020204030204" pitchFamily="34" charset="0"/>
              </a:rPr>
              <a:t>COVID-19 Crisis Response Emergency Support </a:t>
            </a:r>
            <a:r>
              <a:rPr lang="en-US" altLang="ja-JP" sz="1400" b="1" dirty="0" smtClean="0">
                <a:solidFill>
                  <a:schemeClr val="bg1"/>
                </a:solidFill>
                <a:latin typeface="Calibri" panose="020F0502020204030204" pitchFamily="34" charset="0"/>
                <a:ea typeface="游ゴシック Medium" panose="020B0500000000000000" pitchFamily="50" charset="-128"/>
                <a:cs typeface="Calibri" panose="020F0502020204030204" pitchFamily="34" charset="0"/>
              </a:rPr>
              <a:t>Loan</a:t>
            </a:r>
          </a:p>
          <a:p>
            <a:pPr algn="ctr">
              <a:lnSpc>
                <a:spcPts val="1600"/>
              </a:lnSpc>
            </a:pPr>
            <a:r>
              <a:rPr lang="en-US" altLang="ja-JP" sz="1100" b="1" dirty="0" smtClean="0">
                <a:solidFill>
                  <a:schemeClr val="bg1"/>
                </a:solidFill>
                <a:latin typeface="Calibri" panose="020F0502020204030204" pitchFamily="34" charset="0"/>
                <a:ea typeface="游ゴシック Medium" panose="020B0500000000000000" pitchFamily="50" charset="-128"/>
                <a:cs typeface="Calibri" panose="020F0502020204030204" pitchFamily="34" charset="0"/>
              </a:rPr>
              <a:t>(up to $</a:t>
            </a:r>
            <a:r>
              <a:rPr lang="en-US" altLang="ja-JP" sz="1800" b="1" dirty="0" smtClean="0">
                <a:solidFill>
                  <a:schemeClr val="bg1"/>
                </a:solidFill>
                <a:latin typeface="Calibri" panose="020F0502020204030204" pitchFamily="34" charset="0"/>
                <a:ea typeface="游ゴシック Medium" panose="020B0500000000000000" pitchFamily="50" charset="-128"/>
                <a:cs typeface="Calibri" panose="020F0502020204030204" pitchFamily="34" charset="0"/>
              </a:rPr>
              <a:t>4.5 </a:t>
            </a:r>
            <a:r>
              <a:rPr lang="en-US" altLang="ja-JP" sz="1100" b="1" dirty="0" smtClean="0">
                <a:solidFill>
                  <a:schemeClr val="bg1"/>
                </a:solidFill>
                <a:latin typeface="Calibri" panose="020F0502020204030204" pitchFamily="34" charset="0"/>
                <a:ea typeface="游ゴシック Medium" panose="020B0500000000000000" pitchFamily="50" charset="-128"/>
                <a:cs typeface="Calibri" panose="020F0502020204030204" pitchFamily="34" charset="0"/>
              </a:rPr>
              <a:t>billion over the next two years)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altLang="ja-JP" sz="1100" dirty="0" smtClean="0">
                <a:solidFill>
                  <a:schemeClr val="bg1"/>
                </a:solidFill>
              </a:rPr>
              <a:t>As </a:t>
            </a:r>
            <a:r>
              <a:rPr lang="en-US" altLang="ja-JP" sz="1100" dirty="0">
                <a:solidFill>
                  <a:schemeClr val="bg1"/>
                </a:solidFill>
              </a:rPr>
              <a:t>of September 2020, Japan has decided to extend Yen loans to following countries;</a:t>
            </a:r>
          </a:p>
          <a:p>
            <a:pPr marL="36000"/>
            <a:r>
              <a:rPr lang="en-US" altLang="ja-JP" sz="1100" dirty="0">
                <a:solidFill>
                  <a:schemeClr val="bg1"/>
                </a:solidFill>
              </a:rPr>
              <a:t> </a:t>
            </a:r>
            <a:r>
              <a:rPr lang="ja-JP" altLang="en-US" sz="1100" dirty="0">
                <a:solidFill>
                  <a:schemeClr val="bg1"/>
                </a:solidFill>
              </a:rPr>
              <a:t>･</a:t>
            </a:r>
            <a:r>
              <a:rPr lang="en-US" altLang="ja-JP" sz="1100" dirty="0">
                <a:solidFill>
                  <a:schemeClr val="bg1"/>
                </a:solidFill>
              </a:rPr>
              <a:t> the Philippines (approx. $450 million)</a:t>
            </a:r>
          </a:p>
          <a:p>
            <a:pPr marL="36000"/>
            <a:r>
              <a:rPr lang="en-US" altLang="ja-JP" sz="1100" dirty="0">
                <a:solidFill>
                  <a:schemeClr val="bg1"/>
                </a:solidFill>
              </a:rPr>
              <a:t> </a:t>
            </a:r>
            <a:r>
              <a:rPr lang="ja-JP" altLang="en-US" sz="1100" dirty="0">
                <a:solidFill>
                  <a:schemeClr val="bg1"/>
                </a:solidFill>
              </a:rPr>
              <a:t>･</a:t>
            </a:r>
            <a:r>
              <a:rPr lang="en-US" altLang="ja-JP" sz="1100" dirty="0">
                <a:solidFill>
                  <a:schemeClr val="bg1"/>
                </a:solidFill>
              </a:rPr>
              <a:t>Indonesia (approx. $450 million)</a:t>
            </a:r>
          </a:p>
          <a:p>
            <a:pPr marL="36000"/>
            <a:r>
              <a:rPr lang="ja-JP" altLang="en-US" sz="1100" dirty="0">
                <a:solidFill>
                  <a:schemeClr val="bg1"/>
                </a:solidFill>
              </a:rPr>
              <a:t> ･</a:t>
            </a:r>
            <a:r>
              <a:rPr lang="en-US" altLang="ja-JP" sz="1100" dirty="0">
                <a:solidFill>
                  <a:schemeClr val="bg1"/>
                </a:solidFill>
              </a:rPr>
              <a:t>India (approx. $450 million)</a:t>
            </a:r>
          </a:p>
          <a:p>
            <a:pPr marL="36000"/>
            <a:r>
              <a:rPr lang="en-US" altLang="ja-JP" sz="1100" dirty="0">
                <a:solidFill>
                  <a:schemeClr val="bg1"/>
                </a:solidFill>
              </a:rPr>
              <a:t> </a:t>
            </a:r>
            <a:r>
              <a:rPr lang="ja-JP" altLang="en-US" sz="1100" dirty="0">
                <a:solidFill>
                  <a:schemeClr val="bg1"/>
                </a:solidFill>
              </a:rPr>
              <a:t>･</a:t>
            </a:r>
            <a:r>
              <a:rPr lang="en-US" altLang="ja-JP" sz="1100" dirty="0">
                <a:solidFill>
                  <a:schemeClr val="bg1"/>
                </a:solidFill>
              </a:rPr>
              <a:t>Bangladesh (approx. $320 million)</a:t>
            </a:r>
            <a:br>
              <a:rPr lang="en-US" altLang="ja-JP" sz="1100" dirty="0">
                <a:solidFill>
                  <a:schemeClr val="bg1"/>
                </a:solidFill>
              </a:rPr>
            </a:br>
            <a:r>
              <a:rPr lang="en-US" altLang="ja-JP" sz="1100" dirty="0">
                <a:solidFill>
                  <a:schemeClr val="bg1"/>
                </a:solidFill>
              </a:rPr>
              <a:t> </a:t>
            </a:r>
            <a:r>
              <a:rPr lang="ja-JP" altLang="en-US" sz="1100" dirty="0">
                <a:solidFill>
                  <a:schemeClr val="bg1"/>
                </a:solidFill>
              </a:rPr>
              <a:t>･</a:t>
            </a:r>
            <a:r>
              <a:rPr lang="en-US" altLang="ja-JP" sz="1100" dirty="0">
                <a:solidFill>
                  <a:schemeClr val="bg1"/>
                </a:solidFill>
              </a:rPr>
              <a:t>Maldives (approx. $45 </a:t>
            </a:r>
            <a:r>
              <a:rPr lang="en-US" altLang="ja-JP" sz="1100" dirty="0" smtClean="0">
                <a:solidFill>
                  <a:schemeClr val="bg1"/>
                </a:solidFill>
              </a:rPr>
              <a:t>million)</a:t>
            </a:r>
            <a:r>
              <a:rPr lang="en-US" altLang="ja-JP" sz="1100" dirty="0" smtClean="0">
                <a:solidFill>
                  <a:srgbClr val="FF0000"/>
                </a:solidFill>
              </a:rPr>
              <a:t> </a:t>
            </a:r>
            <a:r>
              <a:rPr lang="en-US" altLang="ja-JP" sz="1100" dirty="0">
                <a:solidFill>
                  <a:schemeClr val="bg1"/>
                </a:solidFill>
              </a:rPr>
              <a:t>.</a:t>
            </a:r>
            <a:endParaRPr lang="ja-JP" altLang="ja-JP" sz="1100" dirty="0">
              <a:solidFill>
                <a:schemeClr val="bg1"/>
              </a:solidFill>
            </a:endParaRPr>
          </a:p>
          <a:p>
            <a:endParaRPr lang="en-US" altLang="ja-JP" sz="1519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lang="en-US" altLang="ja-JP" sz="1519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endParaRPr lang="en-US" altLang="ja-JP" sz="1519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93449" y="2906236"/>
            <a:ext cx="2515673" cy="69997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noAutofit/>
          </a:bodyPr>
          <a:lstStyle/>
          <a:p>
            <a:pPr algn="ctr">
              <a:lnSpc>
                <a:spcPts val="3500"/>
              </a:lnSpc>
            </a:pPr>
            <a:r>
              <a:rPr lang="en-US" altLang="ja-JP" sz="3600" b="1" dirty="0">
                <a:solidFill>
                  <a:schemeClr val="bg1"/>
                </a:solidFill>
              </a:rPr>
              <a:t>Multilateral</a:t>
            </a:r>
            <a:endParaRPr lang="en-US" altLang="ja-JP" sz="1600" u="sng" dirty="0">
              <a:solidFill>
                <a:schemeClr val="bg1"/>
              </a:solidFill>
              <a:latin typeface="Bahnschrift Condensed" panose="020B0502040204020203" pitchFamily="34" charset="0"/>
              <a:ea typeface="游ゴシック Medium" panose="020B0500000000000000" pitchFamily="50" charset="-128"/>
              <a:cs typeface="Calibri" panose="020F0502020204030204" pitchFamily="34" charset="0"/>
            </a:endParaRPr>
          </a:p>
          <a:p>
            <a:pPr algn="ctr">
              <a:lnSpc>
                <a:spcPts val="1600"/>
              </a:lnSpc>
            </a:pPr>
            <a:r>
              <a:rPr lang="en-US" altLang="ja-JP" sz="1600" b="1" u="sng" dirty="0">
                <a:solidFill>
                  <a:schemeClr val="bg1"/>
                </a:solidFill>
                <a:latin typeface="Calibri" panose="020F0502020204030204" pitchFamily="34" charset="0"/>
                <a:ea typeface="游ゴシック Medium" panose="020B0500000000000000" pitchFamily="50" charset="-128"/>
                <a:cs typeface="Calibri" panose="020F0502020204030204" pitchFamily="34" charset="0"/>
              </a:rPr>
              <a:t>Health care systems</a:t>
            </a:r>
          </a:p>
          <a:p>
            <a:pPr algn="ctr">
              <a:lnSpc>
                <a:spcPts val="1800"/>
              </a:lnSpc>
            </a:pPr>
            <a:r>
              <a:rPr lang="en-US" altLang="ja-JP" sz="1400" b="1" dirty="0">
                <a:solidFill>
                  <a:schemeClr val="bg1"/>
                </a:solidFill>
                <a:ea typeface="游ゴシック Medium" panose="020B0500000000000000" pitchFamily="50" charset="-128"/>
              </a:rPr>
              <a:t>via </a:t>
            </a:r>
            <a:r>
              <a:rPr lang="en-US" altLang="ja-JP" sz="1400" b="1" dirty="0" smtClean="0">
                <a:solidFill>
                  <a:schemeClr val="bg1"/>
                </a:solidFill>
                <a:ea typeface="游ゴシック Medium" panose="020B0500000000000000" pitchFamily="50" charset="-128"/>
              </a:rPr>
              <a:t>UNICEF</a:t>
            </a:r>
          </a:p>
          <a:p>
            <a:pPr algn="ctr">
              <a:lnSpc>
                <a:spcPts val="1100"/>
              </a:lnSpc>
            </a:pPr>
            <a:r>
              <a:rPr lang="en-US" altLang="ja-JP" sz="1050" i="1" dirty="0">
                <a:solidFill>
                  <a:schemeClr val="bg1"/>
                </a:solidFill>
                <a:ea typeface="游ゴシック Medium" panose="020B0500000000000000" pitchFamily="50" charset="-128"/>
              </a:rPr>
              <a:t>To </a:t>
            </a:r>
            <a:r>
              <a:rPr lang="en-US" altLang="ja-JP" sz="1600" b="1" i="1" dirty="0">
                <a:solidFill>
                  <a:schemeClr val="bg1"/>
                </a:solidFill>
                <a:ea typeface="游ゴシック Medium" panose="020B0500000000000000" pitchFamily="50" charset="-128"/>
              </a:rPr>
              <a:t>66</a:t>
            </a:r>
            <a:r>
              <a:rPr lang="en-US" altLang="ja-JP" sz="600" i="1" dirty="0">
                <a:solidFill>
                  <a:schemeClr val="bg1"/>
                </a:solidFill>
                <a:ea typeface="游ゴシック Medium" panose="020B0500000000000000" pitchFamily="50" charset="-128"/>
              </a:rPr>
              <a:t> </a:t>
            </a:r>
            <a:r>
              <a:rPr lang="en-US" altLang="ja-JP" sz="1050" i="1" dirty="0" smtClean="0">
                <a:solidFill>
                  <a:schemeClr val="bg1"/>
                </a:solidFill>
                <a:ea typeface="游ゴシック Medium" panose="020B0500000000000000" pitchFamily="50" charset="-128"/>
              </a:rPr>
              <a:t>countries of </a:t>
            </a:r>
            <a:r>
              <a:rPr lang="en-US" altLang="ja-JP" sz="1050" i="1" dirty="0">
                <a:solidFill>
                  <a:schemeClr val="bg1"/>
                </a:solidFill>
                <a:ea typeface="游ゴシック Medium" panose="020B0500000000000000" pitchFamily="50" charset="-128"/>
              </a:rPr>
              <a:t>Asia-Oceania, </a:t>
            </a:r>
          </a:p>
          <a:p>
            <a:pPr algn="ctr"/>
            <a:r>
              <a:rPr lang="en-US" altLang="ja-JP" sz="1050" i="1" dirty="0">
                <a:solidFill>
                  <a:schemeClr val="bg1"/>
                </a:solidFill>
                <a:ea typeface="游ゴシック Medium" panose="020B0500000000000000" pitchFamily="50" charset="-128"/>
              </a:rPr>
              <a:t>the </a:t>
            </a:r>
            <a:r>
              <a:rPr lang="en-US" altLang="ja-JP" sz="1050" i="1" dirty="0" smtClean="0">
                <a:solidFill>
                  <a:schemeClr val="bg1"/>
                </a:solidFill>
                <a:ea typeface="游ゴシック Medium" panose="020B0500000000000000" pitchFamily="50" charset="-128"/>
              </a:rPr>
              <a:t>Middle </a:t>
            </a:r>
            <a:r>
              <a:rPr lang="en-US" altLang="ja-JP" sz="1050" i="1" dirty="0">
                <a:solidFill>
                  <a:schemeClr val="bg1"/>
                </a:solidFill>
                <a:ea typeface="游ゴシック Medium" panose="020B0500000000000000" pitchFamily="50" charset="-128"/>
              </a:rPr>
              <a:t>East and </a:t>
            </a:r>
            <a:r>
              <a:rPr lang="en-US" altLang="ja-JP" sz="1050" i="1" dirty="0" smtClean="0">
                <a:solidFill>
                  <a:schemeClr val="bg1"/>
                </a:solidFill>
                <a:ea typeface="游ゴシック Medium" panose="020B0500000000000000" pitchFamily="50" charset="-128"/>
              </a:rPr>
              <a:t>Africa</a:t>
            </a:r>
            <a:endParaRPr lang="en-US" altLang="ja-JP" sz="1050" b="1" dirty="0" smtClean="0">
              <a:solidFill>
                <a:schemeClr val="bg1"/>
              </a:solidFill>
              <a:ea typeface="游ゴシック Medium" panose="020B0500000000000000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altLang="ja-JP" sz="1100" dirty="0" smtClean="0">
                <a:solidFill>
                  <a:schemeClr val="bg1"/>
                </a:solidFill>
                <a:ea typeface="游ゴシック Medium" panose="020B0500000000000000" pitchFamily="50" charset="-128"/>
              </a:rPr>
              <a:t>Provision of sanitary goods, training of health care workers on prevention and raising awareness about the risk of infections</a:t>
            </a:r>
          </a:p>
          <a:p>
            <a:endParaRPr lang="en-US" altLang="ja-JP" sz="1050" dirty="0" smtClean="0">
              <a:solidFill>
                <a:schemeClr val="bg1"/>
              </a:solidFill>
              <a:ea typeface="游ゴシック Medium" panose="020B0500000000000000" pitchFamily="50" charset="-128"/>
            </a:endParaRPr>
          </a:p>
          <a:p>
            <a:pPr algn="ctr">
              <a:lnSpc>
                <a:spcPts val="1800"/>
              </a:lnSpc>
            </a:pPr>
            <a:r>
              <a:rPr lang="en-US" altLang="ja-JP" sz="1400" b="1" dirty="0" smtClean="0">
                <a:solidFill>
                  <a:schemeClr val="bg1"/>
                </a:solidFill>
                <a:ea typeface="游ゴシック Medium" panose="020B0500000000000000" pitchFamily="50" charset="-128"/>
              </a:rPr>
              <a:t>via </a:t>
            </a:r>
            <a:r>
              <a:rPr lang="en-US" altLang="ja-JP" sz="1400" b="1" dirty="0">
                <a:solidFill>
                  <a:schemeClr val="bg1"/>
                </a:solidFill>
                <a:ea typeface="游ゴシック Medium" panose="020B0500000000000000" pitchFamily="50" charset="-128"/>
              </a:rPr>
              <a:t>UNDP </a:t>
            </a:r>
            <a:endParaRPr lang="en-US" altLang="ja-JP" sz="1400" b="1" dirty="0" smtClean="0">
              <a:solidFill>
                <a:schemeClr val="bg1"/>
              </a:solidFill>
              <a:ea typeface="游ゴシック Medium" panose="020B0500000000000000" pitchFamily="50" charset="-128"/>
            </a:endParaRPr>
          </a:p>
          <a:p>
            <a:pPr algn="ctr">
              <a:lnSpc>
                <a:spcPts val="1100"/>
              </a:lnSpc>
            </a:pPr>
            <a:r>
              <a:rPr lang="en-US" altLang="ja-JP" sz="1050" i="1" dirty="0" smtClean="0">
                <a:solidFill>
                  <a:schemeClr val="bg1"/>
                </a:solidFill>
                <a:ea typeface="游ゴシック Medium" panose="020B0500000000000000" pitchFamily="50" charset="-128"/>
              </a:rPr>
              <a:t>To </a:t>
            </a:r>
            <a:r>
              <a:rPr lang="en-US" altLang="ja-JP" sz="1600" b="1" i="1" dirty="0">
                <a:solidFill>
                  <a:schemeClr val="bg1"/>
                </a:solidFill>
                <a:ea typeface="游ゴシック Medium" panose="020B0500000000000000" pitchFamily="50" charset="-128"/>
              </a:rPr>
              <a:t>29</a:t>
            </a:r>
            <a:r>
              <a:rPr lang="en-US" altLang="ja-JP" sz="600" i="1" dirty="0">
                <a:solidFill>
                  <a:schemeClr val="bg1"/>
                </a:solidFill>
                <a:ea typeface="游ゴシック Medium" panose="020B0500000000000000" pitchFamily="50" charset="-128"/>
              </a:rPr>
              <a:t> </a:t>
            </a:r>
            <a:r>
              <a:rPr lang="en-US" altLang="ja-JP" sz="1050" i="1" dirty="0" smtClean="0">
                <a:solidFill>
                  <a:schemeClr val="bg1"/>
                </a:solidFill>
                <a:ea typeface="游ゴシック Medium" panose="020B0500000000000000" pitchFamily="50" charset="-128"/>
              </a:rPr>
              <a:t>countries of </a:t>
            </a:r>
            <a:r>
              <a:rPr lang="en-US" altLang="ja-JP" sz="1050" i="1" dirty="0">
                <a:solidFill>
                  <a:schemeClr val="bg1"/>
                </a:solidFill>
                <a:ea typeface="游ゴシック Medium" panose="020B0500000000000000" pitchFamily="50" charset="-128"/>
              </a:rPr>
              <a:t>Asia-Oceania,</a:t>
            </a:r>
          </a:p>
          <a:p>
            <a:pPr algn="ctr"/>
            <a:r>
              <a:rPr lang="en-US" altLang="ja-JP" sz="1050" i="1" dirty="0">
                <a:solidFill>
                  <a:schemeClr val="bg1"/>
                </a:solidFill>
                <a:ea typeface="游ゴシック Medium" panose="020B0500000000000000" pitchFamily="50" charset="-128"/>
              </a:rPr>
              <a:t>the Middle East and </a:t>
            </a:r>
            <a:r>
              <a:rPr lang="en-US" altLang="ja-JP" sz="1050" i="1" dirty="0" smtClean="0">
                <a:solidFill>
                  <a:schemeClr val="bg1"/>
                </a:solidFill>
                <a:ea typeface="游ゴシック Medium" panose="020B0500000000000000" pitchFamily="50" charset="-128"/>
              </a:rPr>
              <a:t>Africa</a:t>
            </a:r>
            <a:endParaRPr lang="en-US" altLang="ja-JP" sz="1050" b="1" dirty="0">
              <a:solidFill>
                <a:schemeClr val="bg1"/>
              </a:solidFill>
              <a:ea typeface="游ゴシック Medium" panose="020B0500000000000000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altLang="ja-JP" sz="1100" dirty="0">
                <a:solidFill>
                  <a:schemeClr val="bg1"/>
                </a:solidFill>
              </a:rPr>
              <a:t>Training the capacity of ministries related to health for the development and implementation of health plans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altLang="ja-JP" sz="1100" dirty="0">
                <a:solidFill>
                  <a:schemeClr val="bg1"/>
                </a:solidFill>
              </a:rPr>
              <a:t>Provision of non-health equipment like electric generator </a:t>
            </a:r>
            <a:r>
              <a:rPr lang="en-US" altLang="ja-JP" sz="1100" dirty="0" smtClean="0">
                <a:solidFill>
                  <a:schemeClr val="bg1"/>
                </a:solidFill>
              </a:rPr>
              <a:t>and </a:t>
            </a:r>
            <a:r>
              <a:rPr lang="en-US" altLang="ja-JP" sz="1100" dirty="0">
                <a:solidFill>
                  <a:schemeClr val="bg1"/>
                </a:solidFill>
              </a:rPr>
              <a:t>assistance to health care waste </a:t>
            </a:r>
            <a:r>
              <a:rPr lang="en-US" altLang="ja-JP" sz="1100" dirty="0" smtClean="0">
                <a:solidFill>
                  <a:schemeClr val="bg1"/>
                </a:solidFill>
              </a:rPr>
              <a:t>management</a:t>
            </a:r>
          </a:p>
          <a:p>
            <a:endParaRPr lang="en-US" altLang="ja-JP" sz="1050" dirty="0">
              <a:solidFill>
                <a:schemeClr val="bg1"/>
              </a:solidFill>
            </a:endParaRPr>
          </a:p>
          <a:p>
            <a:pPr algn="ctr">
              <a:lnSpc>
                <a:spcPts val="1800"/>
              </a:lnSpc>
            </a:pPr>
            <a:r>
              <a:rPr lang="en-US" altLang="ja-JP" sz="1400" b="1" dirty="0" smtClean="0">
                <a:solidFill>
                  <a:schemeClr val="bg1"/>
                </a:solidFill>
                <a:ea typeface="游ゴシック Medium" panose="020B0500000000000000" pitchFamily="50" charset="-128"/>
              </a:rPr>
              <a:t>via </a:t>
            </a:r>
            <a:r>
              <a:rPr lang="en-US" altLang="ja-JP" sz="1400" b="1" dirty="0">
                <a:solidFill>
                  <a:schemeClr val="bg1"/>
                </a:solidFill>
                <a:ea typeface="游ゴシック Medium" panose="020B0500000000000000" pitchFamily="50" charset="-128"/>
              </a:rPr>
              <a:t>UNHCR </a:t>
            </a:r>
            <a:endParaRPr lang="en-US" altLang="ja-JP" sz="1400" b="1" dirty="0" smtClean="0">
              <a:solidFill>
                <a:schemeClr val="bg1"/>
              </a:solidFill>
              <a:ea typeface="游ゴシック Medium" panose="020B0500000000000000" pitchFamily="50" charset="-128"/>
            </a:endParaRPr>
          </a:p>
          <a:p>
            <a:pPr algn="ctr">
              <a:lnSpc>
                <a:spcPts val="1300"/>
              </a:lnSpc>
            </a:pPr>
            <a:r>
              <a:rPr lang="en-US" altLang="ja-JP" sz="1050" i="1" dirty="0" smtClean="0">
                <a:solidFill>
                  <a:schemeClr val="bg1"/>
                </a:solidFill>
                <a:ea typeface="游ゴシック Medium" panose="020B0500000000000000" pitchFamily="50" charset="-128"/>
              </a:rPr>
              <a:t>To </a:t>
            </a:r>
            <a:r>
              <a:rPr lang="en-US" altLang="ja-JP" sz="1050" i="1" dirty="0">
                <a:solidFill>
                  <a:schemeClr val="bg1"/>
                </a:solidFill>
                <a:ea typeface="游ゴシック Medium" panose="020B0500000000000000" pitchFamily="50" charset="-128"/>
              </a:rPr>
              <a:t>refugees and </a:t>
            </a:r>
            <a:r>
              <a:rPr lang="en-US" altLang="ja-JP" sz="1050" i="1" dirty="0" smtClean="0">
                <a:solidFill>
                  <a:schemeClr val="bg1"/>
                </a:solidFill>
                <a:ea typeface="游ゴシック Medium" panose="020B0500000000000000" pitchFamily="50" charset="-128"/>
              </a:rPr>
              <a:t>other concerned </a:t>
            </a:r>
            <a:r>
              <a:rPr lang="en-US" altLang="ja-JP" sz="1050" i="1" dirty="0">
                <a:solidFill>
                  <a:schemeClr val="bg1"/>
                </a:solidFill>
                <a:ea typeface="游ゴシック Medium" panose="020B0500000000000000" pitchFamily="50" charset="-128"/>
              </a:rPr>
              <a:t>persons </a:t>
            </a:r>
          </a:p>
          <a:p>
            <a:pPr algn="ctr">
              <a:lnSpc>
                <a:spcPts val="1300"/>
              </a:lnSpc>
            </a:pPr>
            <a:r>
              <a:rPr lang="en-US" altLang="ja-JP" sz="1050" i="1" dirty="0" smtClean="0">
                <a:solidFill>
                  <a:schemeClr val="bg1"/>
                </a:solidFill>
                <a:ea typeface="游ゴシック Medium" panose="020B0500000000000000" pitchFamily="50" charset="-128"/>
              </a:rPr>
              <a:t>in </a:t>
            </a:r>
            <a:r>
              <a:rPr lang="en-US" altLang="ja-JP" sz="1600" b="1" i="1" dirty="0">
                <a:solidFill>
                  <a:schemeClr val="bg1"/>
                </a:solidFill>
                <a:ea typeface="游ゴシック Medium" panose="020B0500000000000000" pitchFamily="50" charset="-128"/>
              </a:rPr>
              <a:t>17</a:t>
            </a:r>
            <a:r>
              <a:rPr lang="en-US" altLang="ja-JP" sz="600" i="1" dirty="0">
                <a:solidFill>
                  <a:schemeClr val="bg1"/>
                </a:solidFill>
                <a:ea typeface="游ゴシック Medium" panose="020B0500000000000000" pitchFamily="50" charset="-128"/>
              </a:rPr>
              <a:t> </a:t>
            </a:r>
            <a:r>
              <a:rPr lang="en-US" altLang="ja-JP" sz="1050" i="1" dirty="0">
                <a:solidFill>
                  <a:schemeClr val="bg1"/>
                </a:solidFill>
                <a:ea typeface="游ゴシック Medium" panose="020B0500000000000000" pitchFamily="50" charset="-128"/>
              </a:rPr>
              <a:t>countries of Asia and the M</a:t>
            </a:r>
            <a:r>
              <a:rPr lang="en-US" altLang="ja-JP" sz="1050" i="1" dirty="0" smtClean="0">
                <a:solidFill>
                  <a:schemeClr val="bg1"/>
                </a:solidFill>
                <a:ea typeface="游ゴシック Medium" panose="020B0500000000000000" pitchFamily="50" charset="-128"/>
              </a:rPr>
              <a:t>iddle </a:t>
            </a:r>
            <a:r>
              <a:rPr lang="en-US" altLang="ja-JP" sz="1050" i="1" dirty="0">
                <a:solidFill>
                  <a:schemeClr val="bg1"/>
                </a:solidFill>
                <a:ea typeface="游ゴシック Medium" panose="020B0500000000000000" pitchFamily="50" charset="-128"/>
              </a:rPr>
              <a:t>East</a:t>
            </a:r>
            <a:endParaRPr lang="en-US" altLang="ja-JP" sz="1050" b="1" dirty="0">
              <a:solidFill>
                <a:schemeClr val="bg1"/>
              </a:solidFill>
              <a:ea typeface="游ゴシック Medium" panose="020B0500000000000000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altLang="ja-JP" sz="1100" dirty="0">
                <a:solidFill>
                  <a:schemeClr val="bg1"/>
                </a:solidFill>
                <a:ea typeface="游ゴシック Medium" panose="020B0500000000000000" pitchFamily="50" charset="-128"/>
              </a:rPr>
              <a:t>Provision of hygiene </a:t>
            </a:r>
            <a:r>
              <a:rPr lang="en-US" altLang="ja-JP" sz="1100" dirty="0" smtClean="0">
                <a:solidFill>
                  <a:schemeClr val="bg1"/>
                </a:solidFill>
                <a:ea typeface="游ゴシック Medium" panose="020B0500000000000000" pitchFamily="50" charset="-128"/>
              </a:rPr>
              <a:t>items, dissemination </a:t>
            </a:r>
            <a:r>
              <a:rPr lang="en-US" altLang="ja-JP" sz="1100" dirty="0">
                <a:solidFill>
                  <a:schemeClr val="bg1"/>
                </a:solidFill>
                <a:ea typeface="游ゴシック Medium" panose="020B0500000000000000" pitchFamily="50" charset="-128"/>
              </a:rPr>
              <a:t>of COVID-19 information and training of health care workers on </a:t>
            </a:r>
            <a:r>
              <a:rPr lang="en-US" altLang="ja-JP" sz="1100" dirty="0" smtClean="0">
                <a:solidFill>
                  <a:schemeClr val="bg1"/>
                </a:solidFill>
                <a:ea typeface="游ゴシック Medium" panose="020B0500000000000000" pitchFamily="50" charset="-128"/>
              </a:rPr>
              <a:t>infectious diseases</a:t>
            </a:r>
          </a:p>
          <a:p>
            <a:endParaRPr lang="en-US" altLang="ja-JP" sz="1000" dirty="0">
              <a:solidFill>
                <a:schemeClr val="bg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/>
            <a:r>
              <a:rPr lang="en-US" altLang="ja-JP" sz="1600" b="1" u="sng" dirty="0">
                <a:solidFill>
                  <a:schemeClr val="bg1"/>
                </a:solidFill>
                <a:latin typeface="Calibri" panose="020F0502020204030204" pitchFamily="34" charset="0"/>
                <a:ea typeface="游ゴシック Medium" panose="020B0500000000000000" pitchFamily="50" charset="-128"/>
                <a:cs typeface="Calibri" panose="020F0502020204030204" pitchFamily="34" charset="0"/>
              </a:rPr>
              <a:t>Vaccine</a:t>
            </a:r>
          </a:p>
          <a:p>
            <a:pPr algn="ctr">
              <a:lnSpc>
                <a:spcPts val="1800"/>
              </a:lnSpc>
            </a:pPr>
            <a:r>
              <a:rPr lang="en-US" altLang="ja-JP" sz="1400" b="1" dirty="0">
                <a:solidFill>
                  <a:schemeClr val="bg1"/>
                </a:solidFill>
                <a:ea typeface="游ゴシック Medium" panose="020B0500000000000000" pitchFamily="50" charset="-128"/>
              </a:rPr>
              <a:t>via CEPI </a:t>
            </a:r>
            <a:endParaRPr lang="en-US" altLang="ja-JP" sz="1400" b="1" dirty="0" smtClean="0">
              <a:solidFill>
                <a:schemeClr val="bg1"/>
              </a:solidFill>
              <a:ea typeface="游ゴシック Medium" panose="020B0500000000000000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altLang="ja-JP" sz="1100" dirty="0" smtClean="0">
                <a:solidFill>
                  <a:schemeClr val="bg1"/>
                </a:solidFill>
              </a:rPr>
              <a:t>Funding pharmaceutical companies and labs to promote vaccine development and clinical trials</a:t>
            </a:r>
            <a:endParaRPr lang="en-US" altLang="ja-JP" sz="1100" dirty="0" smtClean="0">
              <a:solidFill>
                <a:schemeClr val="bg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>
              <a:lnSpc>
                <a:spcPts val="1800"/>
              </a:lnSpc>
            </a:pPr>
            <a:r>
              <a:rPr lang="en-US" altLang="ja-JP" sz="1400" b="1" dirty="0" smtClean="0">
                <a:solidFill>
                  <a:schemeClr val="bg1"/>
                </a:solidFill>
                <a:ea typeface="游ゴシック Medium" panose="020B0500000000000000" pitchFamily="50" charset="-128"/>
              </a:rPr>
              <a:t>via </a:t>
            </a:r>
            <a:r>
              <a:rPr lang="en-US" altLang="ja-JP" sz="1400" b="1" dirty="0" err="1" smtClean="0">
                <a:solidFill>
                  <a:schemeClr val="bg1"/>
                </a:solidFill>
                <a:ea typeface="游ゴシック Medium" panose="020B0500000000000000" pitchFamily="50" charset="-128"/>
              </a:rPr>
              <a:t>Gavi</a:t>
            </a:r>
            <a:endParaRPr lang="en-US" altLang="ja-JP" sz="1400" b="1" dirty="0">
              <a:solidFill>
                <a:schemeClr val="bg1"/>
              </a:solidFill>
              <a:ea typeface="游ゴシック Medium" panose="020B0500000000000000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altLang="ja-JP" sz="1100" dirty="0">
                <a:solidFill>
                  <a:schemeClr val="bg1"/>
                </a:solidFill>
                <a:ea typeface="游ゴシック Medium" panose="020B0500000000000000" pitchFamily="50" charset="-128"/>
              </a:rPr>
              <a:t>Support for vaccination infrastructure to popularize available vaccine</a:t>
            </a: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1343" y="6641922"/>
            <a:ext cx="1674973" cy="1067329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2518329" y="4364718"/>
            <a:ext cx="18213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b="1" dirty="0">
                <a:solidFill>
                  <a:srgbClr val="002060"/>
                </a:solidFill>
              </a:rPr>
              <a:t>Medical equipment </a:t>
            </a:r>
            <a:r>
              <a:rPr lang="en-US" altLang="ja-JP" sz="800" b="1" dirty="0">
                <a:solidFill>
                  <a:srgbClr val="002060"/>
                </a:solidFill>
              </a:rPr>
              <a:t>delivere</a:t>
            </a:r>
            <a:r>
              <a:rPr kumimoji="1" lang="en-US" altLang="ja-JP" sz="800" b="1" dirty="0">
                <a:solidFill>
                  <a:srgbClr val="002060"/>
                </a:solidFill>
              </a:rPr>
              <a:t>d to the Federated States of Micronesia in July</a:t>
            </a:r>
            <a:endParaRPr kumimoji="1" lang="ja-JP" altLang="en-US" sz="800" b="1" dirty="0">
              <a:solidFill>
                <a:srgbClr val="00206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90356" y="7707858"/>
            <a:ext cx="16641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b="1" dirty="0">
                <a:solidFill>
                  <a:srgbClr val="002060"/>
                </a:solidFill>
              </a:rPr>
              <a:t>Installing hand-washing stations</a:t>
            </a:r>
          </a:p>
          <a:p>
            <a:pPr algn="ctr"/>
            <a:r>
              <a:rPr lang="en-US" altLang="ja-JP" sz="800" b="1" dirty="0">
                <a:solidFill>
                  <a:srgbClr val="002060"/>
                </a:solidFill>
              </a:rPr>
              <a:t>(UNICEF, Myanmar) </a:t>
            </a:r>
            <a:endParaRPr kumimoji="1" lang="ja-JP" altLang="en-US" sz="800" b="1" dirty="0">
              <a:solidFill>
                <a:srgbClr val="002060"/>
              </a:solidFill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48876" y="935665"/>
            <a:ext cx="6787010" cy="1904065"/>
            <a:chOff x="56153" y="1483663"/>
            <a:chExt cx="6787010" cy="1507719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56153" y="1483663"/>
              <a:ext cx="6760246" cy="150771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rtlCol="0">
              <a:noAutofit/>
            </a:bodyPr>
            <a:lstStyle/>
            <a:p>
              <a:pPr algn="ctr">
                <a:lnSpc>
                  <a:spcPts val="3000"/>
                </a:lnSpc>
              </a:pPr>
              <a:r>
                <a:rPr lang="en-US" altLang="ja-JP" sz="3600" b="1" dirty="0">
                  <a:solidFill>
                    <a:schemeClr val="bg1"/>
                  </a:solidFill>
                </a:rPr>
                <a:t>Overview</a:t>
              </a:r>
            </a:p>
            <a:p>
              <a:pPr algn="ctr">
                <a:lnSpc>
                  <a:spcPts val="1500"/>
                </a:lnSpc>
              </a:pPr>
              <a:r>
                <a:rPr lang="en-US" altLang="ja-JP" sz="1400" dirty="0">
                  <a:solidFill>
                    <a:schemeClr val="bg1"/>
                  </a:solidFill>
                </a:rPr>
                <a:t>Human Security is in crisis facing the spread of infectious diseases.</a:t>
              </a: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2459111" y="1970545"/>
              <a:ext cx="4384052" cy="3716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>
                  <a:solidFill>
                    <a:schemeClr val="bg1"/>
                  </a:solidFill>
                </a:rPr>
                <a:t>Providing medical and health assistance bilaterally, and through international organizations.</a:t>
              </a:r>
            </a:p>
          </p:txBody>
        </p:sp>
      </p:grpSp>
      <p:sp>
        <p:nvSpPr>
          <p:cNvPr id="13" name="正方形/長方形 12"/>
          <p:cNvSpPr/>
          <p:nvPr/>
        </p:nvSpPr>
        <p:spPr>
          <a:xfrm>
            <a:off x="102606" y="2123712"/>
            <a:ext cx="2390013" cy="5027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3200"/>
              </a:lnSpc>
            </a:pPr>
            <a:r>
              <a:rPr lang="en-US" altLang="ja-JP" sz="16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 to</a:t>
            </a:r>
            <a:r>
              <a:rPr lang="en-US" altLang="ja-JP" sz="8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800" b="1" u="sng" dirty="0">
                <a:solidFill>
                  <a:schemeClr val="bg1"/>
                </a:solidFill>
              </a:rPr>
              <a:t>$4.5 billion 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2451834" y="2086369"/>
            <a:ext cx="427370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1400" dirty="0">
                <a:solidFill>
                  <a:prstClr val="white"/>
                </a:solidFill>
              </a:rPr>
              <a:t>Establishing the COVID-19 Crisis Response</a:t>
            </a:r>
            <a:r>
              <a:rPr lang="ja-JP" altLang="en-US" sz="1400" dirty="0">
                <a:solidFill>
                  <a:prstClr val="white"/>
                </a:solidFill>
              </a:rPr>
              <a:t> </a:t>
            </a:r>
            <a:r>
              <a:rPr lang="en-US" altLang="ja-JP" sz="1400" dirty="0">
                <a:solidFill>
                  <a:prstClr val="white"/>
                </a:solidFill>
              </a:rPr>
              <a:t>Emergency Support Loan in order to help revitalize economic activities.</a:t>
            </a:r>
            <a:endParaRPr lang="en-US" altLang="ja-JP" sz="1400" strike="sngStrike" dirty="0">
              <a:solidFill>
                <a:prstClr val="white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8876" y="1579900"/>
            <a:ext cx="2478884" cy="456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ts val="2800"/>
              </a:lnSpc>
            </a:pPr>
            <a:r>
              <a:rPr lang="en-US" altLang="ja-JP" sz="1600" u="sng" dirty="0">
                <a:solidFill>
                  <a:prstClr val="white"/>
                </a:solidFill>
              </a:rPr>
              <a:t>over</a:t>
            </a:r>
            <a:r>
              <a:rPr lang="en-US" altLang="ja-JP" sz="800" b="1" u="sng" dirty="0">
                <a:solidFill>
                  <a:prstClr val="white"/>
                </a:solidFill>
              </a:rPr>
              <a:t> </a:t>
            </a:r>
            <a:r>
              <a:rPr lang="en-US" altLang="ja-JP" sz="2800" b="1" u="sng" dirty="0">
                <a:solidFill>
                  <a:prstClr val="white"/>
                </a:solidFill>
              </a:rPr>
              <a:t>$1.54 billion</a:t>
            </a:r>
            <a:endParaRPr lang="en-US" altLang="ja-JP" sz="1600" b="1" u="sng" dirty="0">
              <a:solidFill>
                <a:prstClr val="white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 rotWithShape="1">
          <a:blip r:embed="rId3"/>
          <a:srcRect t="2442" b="16719"/>
          <a:stretch/>
        </p:blipFill>
        <p:spPr>
          <a:xfrm>
            <a:off x="2587199" y="4910743"/>
            <a:ext cx="1670511" cy="1092050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2358" y="3272668"/>
            <a:ext cx="1670511" cy="1092050"/>
          </a:xfrm>
          <a:prstGeom prst="rect">
            <a:avLst/>
          </a:prstGeom>
        </p:spPr>
      </p:pic>
      <p:sp>
        <p:nvSpPr>
          <p:cNvPr id="25" name="テキスト ボックス 24"/>
          <p:cNvSpPr txBox="1"/>
          <p:nvPr/>
        </p:nvSpPr>
        <p:spPr>
          <a:xfrm>
            <a:off x="2585806" y="6004374"/>
            <a:ext cx="16705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b="1" dirty="0">
                <a:solidFill>
                  <a:srgbClr val="002060"/>
                </a:solidFill>
              </a:rPr>
              <a:t>Technical cooperation to Noguchi Memorial Institute for </a:t>
            </a:r>
            <a:r>
              <a:rPr lang="en-US" altLang="ja-JP" sz="800" b="1" dirty="0">
                <a:solidFill>
                  <a:srgbClr val="002060"/>
                </a:solidFill>
              </a:rPr>
              <a:t>m</a:t>
            </a:r>
            <a:r>
              <a:rPr kumimoji="1" lang="en-US" altLang="ja-JP" sz="800" b="1" dirty="0">
                <a:solidFill>
                  <a:srgbClr val="002060"/>
                </a:solidFill>
              </a:rPr>
              <a:t>edical research in Ghana</a:t>
            </a:r>
            <a:endParaRPr kumimoji="1" lang="ja-JP" altLang="en-US" sz="800" b="1" dirty="0">
              <a:solidFill>
                <a:srgbClr val="002060"/>
              </a:solidFill>
            </a:endParaRP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94448" y="8339784"/>
            <a:ext cx="1657717" cy="1030536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2594448" y="9370320"/>
            <a:ext cx="16216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b="1" dirty="0" smtClean="0">
                <a:solidFill>
                  <a:srgbClr val="002060"/>
                </a:solidFill>
              </a:rPr>
              <a:t>Distributing </a:t>
            </a:r>
            <a:r>
              <a:rPr lang="en-US" altLang="ja-JP" sz="800" b="1" dirty="0">
                <a:solidFill>
                  <a:srgbClr val="002060"/>
                </a:solidFill>
              </a:rPr>
              <a:t>hygiene </a:t>
            </a:r>
            <a:r>
              <a:rPr lang="en-US" altLang="ja-JP" sz="800" b="1" dirty="0" smtClean="0">
                <a:solidFill>
                  <a:srgbClr val="002060"/>
                </a:solidFill>
              </a:rPr>
              <a:t>items</a:t>
            </a:r>
          </a:p>
          <a:p>
            <a:pPr algn="ctr"/>
            <a:r>
              <a:rPr lang="en-US" altLang="ja-JP" sz="800" b="1" dirty="0" smtClean="0">
                <a:solidFill>
                  <a:srgbClr val="002060"/>
                </a:solidFill>
              </a:rPr>
              <a:t>(UNHCR, Syria) </a:t>
            </a:r>
            <a:endParaRPr kumimoji="1" lang="ja-JP" altLang="en-US" sz="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815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C07FC719-1A2D-45E1-995F-76BBE691C6E1}" vid="{E03F0865-67A1-4EFD-8BB7-8A7B751766BE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3131</TotalTime>
  <Words>400</Words>
  <Application>Microsoft Office PowerPoint</Application>
  <PresentationFormat>A4 210 x 297 mm</PresentationFormat>
  <Paragraphs>64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Medium</vt:lpstr>
      <vt:lpstr>Arial</vt:lpstr>
      <vt:lpstr>Bahnschrift Condensed</vt:lpstr>
      <vt:lpstr>Calibri</vt:lpstr>
      <vt:lpstr>Calibri Light</vt:lpstr>
      <vt:lpstr>Cambria</vt:lpstr>
      <vt:lpstr>Wingdings</vt:lpstr>
      <vt:lpstr>Office テーマ</vt:lpstr>
      <vt:lpstr>PowerPoint プレゼンテーション</vt:lpstr>
    </vt:vector>
  </TitlesOfParts>
  <Company>外務省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情報通信課</dc:creator>
  <cp:lastModifiedBy>情報通信課</cp:lastModifiedBy>
  <cp:revision>143</cp:revision>
  <cp:lastPrinted>2020-10-01T01:53:59Z</cp:lastPrinted>
  <dcterms:created xsi:type="dcterms:W3CDTF">2020-08-26T04:59:46Z</dcterms:created>
  <dcterms:modified xsi:type="dcterms:W3CDTF">2020-10-06T18:19:01Z</dcterms:modified>
</cp:coreProperties>
</file>